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</p:sldMasterIdLst>
  <p:sldIdLst>
    <p:sldId id="256" r:id="rId3"/>
    <p:sldId id="274" r:id="rId4"/>
    <p:sldId id="275" r:id="rId5"/>
    <p:sldId id="280" r:id="rId6"/>
    <p:sldId id="281" r:id="rId7"/>
    <p:sldId id="278" r:id="rId8"/>
    <p:sldId id="279" r:id="rId9"/>
    <p:sldId id="282" r:id="rId10"/>
    <p:sldId id="276" r:id="rId11"/>
    <p:sldId id="25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2" d="100"/>
          <a:sy n="52" d="100"/>
        </p:scale>
        <p:origin x="751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72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DF3A4-3BD8-6506-B7BA-9641F16123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21F6B9-F4D1-2AE0-7D61-414FE4094A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4EB9B5-F211-8FBF-3DEA-A3A7198DE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B1581-167B-47B6-8DD1-504E40AC70E5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A856D3-FA86-F28C-15C6-BD8ED0B4C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DF9E64-7273-29FD-0193-A3724617B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7A527-A0B0-409D-8893-D7F353F34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62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55386-7024-97A1-77E4-720CFC90F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B171CD-CDCC-FCF7-A0EA-DB3DFE1D62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79503C-483C-CC8C-5450-CDD52F57F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B1581-167B-47B6-8DD1-504E40AC70E5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B139DE-74F0-D4FA-92B8-7D6779C84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39BB1F-DAC3-D22E-6955-778558E59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7A527-A0B0-409D-8893-D7F353F34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251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24E78C-685A-62DB-9D03-48AE25E565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3A68C9-AF1C-3010-E421-21BD55808B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F17C6D-82A8-E7F8-8B7F-16C52649F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B1581-167B-47B6-8DD1-504E40AC70E5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30D51A-584D-3E3E-F456-CD282EF44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5FE5C3-6006-CFCB-DB9B-9A3274BD8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7A527-A0B0-409D-8893-D7F353F34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0831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C8B4-AE82-4883-AF4F-C2AA95AD9BB6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BC160-942C-4E59-A7BE-F55D1811E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834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E0AE9-CC01-D0DE-E03C-36F740F86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035459-73CE-A5D4-9396-A5975BAE3F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ADE862-5E57-94DB-20A7-806F3F75E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B1581-167B-47B6-8DD1-504E40AC70E5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6528ED-96D2-309F-9AC2-FE5E758D9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0693A9-6BCC-4DE2-7994-A5C44F9CF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7A527-A0B0-409D-8893-D7F353F34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113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14758-6303-E5DF-4F75-9B7113ECB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0FDB54-18F9-C54A-8F3A-363DFDA2B1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2D6B1D-EE5E-5D6D-89A2-E9E75D6D2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B1581-167B-47B6-8DD1-504E40AC70E5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BACFAB-E68C-1F85-B7B0-8E991DFE9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E55A32-056B-FB98-59E8-F7FC5085E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7A527-A0B0-409D-8893-D7F353F34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892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E6B86-F117-9EF0-A898-67EF94FE2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B9696C-667C-375E-F00A-C4D3B32113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C6F16B-C69A-A1DE-B449-7649B3EBDF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DD3BDD-7BB8-3AB9-4761-21D0ACFB4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B1581-167B-47B6-8DD1-504E40AC70E5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C0EFC0-9922-4D49-1891-DF74DAB2F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290903-7867-E28D-FFB3-2A6D033ED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7A527-A0B0-409D-8893-D7F353F34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148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39500-DABC-AEB8-0B77-E761E590C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FB5F9D-465C-E839-56E1-A38AA210E6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8F6E86-CAB9-1A88-0658-8FC746002F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B92C84-CA5C-2282-1E38-7B3A9D6A7E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AD5E12-A92D-0E52-984B-E9123B882A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72328F-DB02-44B1-1D7F-A832FFCF8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B1581-167B-47B6-8DD1-504E40AC70E5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42425E-9BA7-7E63-170A-43211EE6A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0A0BDA-D15C-E010-2F2E-C530C0305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7A527-A0B0-409D-8893-D7F353F34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620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389B9-8E26-7756-87A2-90D6D5FD1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F500EC-0263-DFE2-CA5E-B9AFD16EC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B1581-167B-47B6-8DD1-504E40AC70E5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C2D17F-E2F8-C669-B8F7-CE64C5300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7A064B-6DFD-8957-6A82-F33B7C2F8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7A527-A0B0-409D-8893-D7F353F34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472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700561-99DF-B3E4-A7DF-183044434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B1581-167B-47B6-8DD1-504E40AC70E5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6DFF7D-075E-4BF5-0688-4055C41CB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5CD60B-0031-6ADC-5ED6-0B66E5E70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7A527-A0B0-409D-8893-D7F353F34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997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8AD6D-7690-1E61-F78C-E9F45A311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B8CDA7-800A-B55D-2799-9C90FA6903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C30649-04C3-37EA-75E0-99D63C611B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7679C7-3EBA-D575-1BEC-6EB29718F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B1581-167B-47B6-8DD1-504E40AC70E5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355FBB-6168-ECFE-09F7-1799BACFE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20D06A-6AB1-C771-EF49-C5922496B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7A527-A0B0-409D-8893-D7F353F34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657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B7AB5-1C8A-FBA9-29C7-C7D58641B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01510D-3B5F-EAB1-9492-24F2E5EA7D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FFC720-41E6-CB80-D2DB-650E0A9C92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35CF6C-1349-048C-1E55-6B9DC1B7D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B1581-167B-47B6-8DD1-504E40AC70E5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47CDB2-CDC4-39B9-AEA0-28D460910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A1BB12-6A39-3533-FF9B-992CE8E75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7A527-A0B0-409D-8893-D7F353F34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126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7EF9F7-0002-5AD8-5B7B-74EDA60C5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0EE814-90C6-AF72-8022-F8D6BDAED0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832D8-50CC-ACDC-5BC0-3E2BDACCC1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B1581-167B-47B6-8DD1-504E40AC70E5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313AF0-3070-543C-D493-CCCC9E5BFA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6453B9-E174-8051-2D66-665E114489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7A527-A0B0-409D-8893-D7F353F34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664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1C8B4-AE82-4883-AF4F-C2AA95AD9BB6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BC160-942C-4E59-A7BE-F55D1811E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998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8A143-19F3-A1A6-240B-468C08AB59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7881" y="627564"/>
            <a:ext cx="8876105" cy="214017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Wrongful Death Update</a:t>
            </a:r>
            <a:endParaRPr lang="en-US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BA4E9D-D49B-8B71-CE72-D57EEC7EB2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9403" y="2504083"/>
            <a:ext cx="7476564" cy="425926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b="1" dirty="0"/>
              <a:t>MSSNY Council </a:t>
            </a:r>
          </a:p>
          <a:p>
            <a:r>
              <a:rPr lang="en-US" sz="4400" b="1" dirty="0"/>
              <a:t>Thursday, January 26, 2023</a:t>
            </a:r>
          </a:p>
          <a:p>
            <a:endParaRPr lang="en-US" sz="3200" b="1" dirty="0"/>
          </a:p>
          <a:p>
            <a:pPr algn="l"/>
            <a:r>
              <a:rPr lang="en-US" sz="2800" b="1" dirty="0"/>
              <a:t>Dr. Parag Mehta, MSSNY President</a:t>
            </a:r>
          </a:p>
          <a:p>
            <a:pPr algn="l"/>
            <a:r>
              <a:rPr lang="en-US" sz="2800" b="1" dirty="0"/>
              <a:t>Moe Auster, MSSNY VP for Legislative Affairs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AF54B7E4-42FB-4A45-22B2-75D7941BCB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9918" y="2475173"/>
            <a:ext cx="1995654" cy="1995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3168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717478-8225-0404-3CCC-57D947C4B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41" y="2501549"/>
            <a:ext cx="2880828" cy="3337463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sz="4000" b="1" kern="12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March 14, 2023</a:t>
            </a:r>
            <a:br>
              <a:rPr lang="en-US" sz="4000" b="1" kern="12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en-US" sz="4000" b="1" kern="12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4000" b="1" kern="12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Physician Advocacy Day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E9E88F1-7356-40E3-56D6-639106791E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27318" y="467208"/>
            <a:ext cx="4575968" cy="5923584"/>
          </a:xfrm>
          <a:prstGeom prst="rect">
            <a:avLst/>
          </a:prstGeom>
        </p:spPr>
      </p:pic>
      <p:sp>
        <p:nvSpPr>
          <p:cNvPr id="4" name="AutoShape 2">
            <a:extLst>
              <a:ext uri="{FF2B5EF4-FFF2-40B4-BE49-F238E27FC236}">
                <a16:creationId xmlns:a16="http://schemas.microsoft.com/office/drawing/2014/main" id="{DE78322A-AB96-0A38-29A6-4F5E8DA633B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529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0E3DFE-2A02-139D-E5C6-F50360046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396" y="586855"/>
            <a:ext cx="4230100" cy="3387497"/>
          </a:xfrm>
        </p:spPr>
        <p:txBody>
          <a:bodyPr anchor="b">
            <a:normAutofit/>
          </a:bodyPr>
          <a:lstStyle/>
          <a:p>
            <a:pPr marL="457200" marR="0" indent="-228600" algn="r"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solidFill>
                  <a:srgbClr val="FFFFF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ADVOCATE:</a:t>
            </a:r>
            <a:br>
              <a:rPr lang="en-US" sz="4000" b="1" dirty="0">
                <a:solidFill>
                  <a:srgbClr val="FFFFF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en-US" sz="4000" b="1" dirty="0">
                <a:solidFill>
                  <a:srgbClr val="FFFFF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en-US" sz="4000" b="1" dirty="0">
                <a:solidFill>
                  <a:srgbClr val="FFFFF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4000" b="1" dirty="0">
                <a:solidFill>
                  <a:srgbClr val="FFFFF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TOP MSSNY ADVOCACY WINS 2022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9E626-ED54-8EE0-B3D0-80C9501116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3192" y="357352"/>
            <a:ext cx="5758091" cy="6285186"/>
          </a:xfrm>
        </p:spPr>
        <p:txBody>
          <a:bodyPr anchor="ctr">
            <a:normAutofit/>
          </a:bodyPr>
          <a:lstStyle/>
          <a:p>
            <a:pPr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b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Prohibiting health insurers use of “Co-Pay accumulator” policies   </a:t>
            </a:r>
          </a:p>
          <a:p>
            <a:pPr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b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Telehealth Payment Parity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b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Health insurer coverage for to cover colorectal cancer screening &gt;45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b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Enhanced “point of care” info regarding health plan formularies and co-pays 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b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Enhancing required health insurance coverage for medically fragile children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7875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0E3DFE-2A02-139D-E5C6-F50360046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703" y="294538"/>
            <a:ext cx="10552847" cy="1033669"/>
          </a:xfrm>
        </p:spPr>
        <p:txBody>
          <a:bodyPr>
            <a:normAutofit/>
          </a:bodyPr>
          <a:lstStyle/>
          <a:p>
            <a:pPr marL="457200" marR="0" indent="-228600">
              <a:spcBef>
                <a:spcPts val="0"/>
              </a:spcBef>
              <a:spcAft>
                <a:spcPts val="0"/>
              </a:spcAft>
            </a:pPr>
            <a:r>
              <a:rPr lang="en-US" sz="3700" b="1" dirty="0">
                <a:solidFill>
                  <a:srgbClr val="FFFFF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(more) TOP MSSNY WINS 2022</a:t>
            </a:r>
            <a:endParaRPr lang="en-US" sz="37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9E626-ED54-8EE0-B3D0-80C9501116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7431" y="2108499"/>
            <a:ext cx="10983558" cy="4636546"/>
          </a:xfrm>
        </p:spPr>
        <p:txBody>
          <a:bodyPr anchor="ctr">
            <a:normAutofit lnSpcReduction="10000"/>
          </a:bodyPr>
          <a:lstStyle/>
          <a:p>
            <a:pPr marL="342900" marR="0" lvl="0" indent="-34290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b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Prohibiting co-pays for opioid treatment program.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b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Increasing Medicaid fees 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b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Restore 2020 1.5% cut + across the board 1% payment increase. 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b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Increase E&amp;M and Medicine codes to 70% of Medicare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b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Continue Excess Medical Malpractice Insurance Program 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b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Defeat requiring physicians to pay towards the coverage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75% increase in funding for Doctors Across New York student loan repayment program. 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Work with AMA to Prevent Most of a Scheduled 8.5% Medicare Cut</a:t>
            </a:r>
          </a:p>
          <a:p>
            <a:pPr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2941248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8C8574-0B3B-D615-6FA4-BBBA33D3F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666" y="669925"/>
            <a:ext cx="10475933" cy="1325563"/>
          </a:xfrm>
        </p:spPr>
        <p:txBody>
          <a:bodyPr anchor="b"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 Light"/>
              </a:rPr>
              <a:t>But the Wrongful Death Bill passed.  </a:t>
            </a:r>
            <a:br>
              <a:rPr lang="en-U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 Light"/>
              </a:rPr>
            </a:br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 Light"/>
              </a:rPr>
              <a:t>Why it is Bad:</a:t>
            </a:r>
            <a:endParaRPr lang="en-US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E504C98-6397-41C1-A8D8-2D9C4ED30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26210" y="2026340"/>
            <a:ext cx="5220936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101BD-E408-1021-2114-7D65A86108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3984" y="2398956"/>
            <a:ext cx="10897643" cy="3914161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3200" b="1" dirty="0">
                <a:solidFill>
                  <a:schemeClr val="bg1"/>
                </a:solidFill>
                <a:cs typeface="Calibri"/>
              </a:rPr>
              <a:t>Expands who can sue </a:t>
            </a:r>
          </a:p>
          <a:p>
            <a:r>
              <a:rPr lang="en-US" sz="3200" b="1" dirty="0">
                <a:solidFill>
                  <a:schemeClr val="bg1"/>
                </a:solidFill>
                <a:cs typeface="Calibri"/>
              </a:rPr>
              <a:t>Expands non-economic damages: companionship, nurture, mentor</a:t>
            </a:r>
          </a:p>
          <a:p>
            <a:r>
              <a:rPr lang="en-US" sz="3200" b="1" dirty="0">
                <a:solidFill>
                  <a:schemeClr val="bg1"/>
                </a:solidFill>
                <a:cs typeface="Calibri"/>
              </a:rPr>
              <a:t>Extends Statute of Limitations from 2 to 3.5 years</a:t>
            </a:r>
          </a:p>
          <a:p>
            <a:r>
              <a:rPr lang="en-US" sz="3200" b="1" dirty="0">
                <a:solidFill>
                  <a:schemeClr val="bg1"/>
                </a:solidFill>
                <a:cs typeface="Calibri"/>
              </a:rPr>
              <a:t>No cap (unlike other states that have a cap)</a:t>
            </a:r>
          </a:p>
          <a:p>
            <a:r>
              <a:rPr lang="en-US" sz="3200" b="1" dirty="0">
                <a:solidFill>
                  <a:schemeClr val="bg1"/>
                </a:solidFill>
                <a:cs typeface="Calibri"/>
              </a:rPr>
              <a:t>Impact on all New Yorkers:  Businesses, Municipalities, Insurance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DD005C1-8C51-42D6-9BEE-B9B838497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72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8C8574-0B3B-D615-6FA4-BBBA33D3F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666" y="669925"/>
            <a:ext cx="10475933" cy="1325563"/>
          </a:xfrm>
        </p:spPr>
        <p:txBody>
          <a:bodyPr anchor="b"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 Light"/>
              </a:rPr>
              <a:t>Why the Wrongful Death Bill is Bad:</a:t>
            </a:r>
            <a:endParaRPr lang="en-US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E504C98-6397-41C1-A8D8-2D9C4ED30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26210" y="2026340"/>
            <a:ext cx="5220936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101BD-E408-1021-2114-7D65A86108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3984" y="2398956"/>
            <a:ext cx="10897643" cy="3914161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3200" b="1" dirty="0">
                <a:solidFill>
                  <a:schemeClr val="bg1"/>
                </a:solidFill>
                <a:cs typeface="Calibri"/>
              </a:rPr>
              <a:t>40% increase in medical malpractice </a:t>
            </a:r>
            <a:r>
              <a:rPr lang="en-US" sz="3200" b="1">
                <a:solidFill>
                  <a:schemeClr val="bg1"/>
                </a:solidFill>
                <a:cs typeface="Calibri"/>
              </a:rPr>
              <a:t>costs expected</a:t>
            </a:r>
            <a:endParaRPr lang="en-US" sz="3200" b="1" dirty="0">
              <a:solidFill>
                <a:schemeClr val="bg1"/>
              </a:solidFill>
              <a:cs typeface="Calibri"/>
            </a:endParaRPr>
          </a:p>
          <a:p>
            <a:r>
              <a:rPr lang="en-US" sz="3200" b="1" dirty="0">
                <a:solidFill>
                  <a:schemeClr val="bg1"/>
                </a:solidFill>
                <a:cs typeface="Calibri"/>
              </a:rPr>
              <a:t>Impacts both private practice and employed physicians</a:t>
            </a:r>
          </a:p>
          <a:p>
            <a:r>
              <a:rPr lang="en-US" sz="3200" b="1" dirty="0">
                <a:solidFill>
                  <a:schemeClr val="bg1"/>
                </a:solidFill>
                <a:cs typeface="Calibri"/>
              </a:rPr>
              <a:t>Hospitals and groups will have less money to pay physicians and support staff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DD005C1-8C51-42D6-9BEE-B9B838497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849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!!Rectangle">
            <a:extLst>
              <a:ext uri="{FF2B5EF4-FFF2-40B4-BE49-F238E27FC236}">
                <a16:creationId xmlns:a16="http://schemas.microsoft.com/office/drawing/2014/main" id="{7C432AFE-B3D2-4BFF-BF8F-96C27AFF1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99F710A4-EE31-9332-591B-C7FCE7CAF3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12500" b="12500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BB19259-AE3E-FA73-02F7-7D0CD0486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9" y="941832"/>
            <a:ext cx="10506456" cy="2057400"/>
          </a:xfrm>
        </p:spPr>
        <p:txBody>
          <a:bodyPr anchor="b">
            <a:normAutofit fontScale="90000"/>
          </a:bodyPr>
          <a:lstStyle/>
          <a:p>
            <a:r>
              <a:rPr lang="en-US" sz="5000" b="1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What MSSNY has been doing: </a:t>
            </a:r>
            <a:br>
              <a:rPr lang="en-US" sz="5000" b="1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</a:br>
            <a:r>
              <a:rPr lang="en-US" sz="5000" b="1" dirty="0"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Engage, Educate, Collaborate</a:t>
            </a:r>
            <a:endParaRPr lang="en-US" sz="50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01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3241202"/>
            <a:ext cx="10506456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5BB02A-D7AF-B05E-CEB8-B1623698B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502152"/>
            <a:ext cx="10993400" cy="3066814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Engaged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 directly in meetings and calls with Governor’s Office and State Legislators </a:t>
            </a:r>
          </a:p>
          <a:p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Educated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 Governor’s staff and Legislators:</a:t>
            </a:r>
          </a:p>
          <a:p>
            <a:pPr lvl="1"/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Position Papers + Actuarial Study on Impact</a:t>
            </a:r>
          </a:p>
          <a:p>
            <a:pPr lvl="1"/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Advocacy Letters from physicians </a:t>
            </a:r>
          </a:p>
          <a:p>
            <a:pPr lvl="1"/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Media: social, op eds, radio, TV</a:t>
            </a:r>
          </a:p>
          <a:p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Collaborated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 with: MLMIC; hospitals (GNYHA, HANYS); towns, cities and counties; home and auto insurers.  </a:t>
            </a:r>
            <a:br>
              <a:rPr lang="en-US" sz="2400" dirty="0">
                <a:ea typeface="+mn-lt"/>
                <a:cs typeface="+mn-lt"/>
              </a:rPr>
            </a:br>
            <a:br>
              <a:rPr lang="en-US" sz="2400" dirty="0">
                <a:ea typeface="+mn-lt"/>
                <a:cs typeface="+mn-lt"/>
              </a:rPr>
            </a:br>
            <a:endParaRPr lang="en-US" sz="2400" dirty="0"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313A8E-F91A-0FCB-DDEC-4A8B85565691}"/>
              </a:ext>
            </a:extLst>
          </p:cNvPr>
          <p:cNvSpPr txBox="1"/>
          <p:nvPr/>
        </p:nvSpPr>
        <p:spPr>
          <a:xfrm>
            <a:off x="9737482" y="6657945"/>
            <a:ext cx="2454518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BY-SA-NC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204507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B655BF-F77C-5833-3A1C-29A41B964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669925"/>
            <a:ext cx="10712670" cy="1325563"/>
          </a:xfrm>
        </p:spPr>
        <p:txBody>
          <a:bodyPr anchor="b"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 Light"/>
              </a:rPr>
              <a:t>Grassroots action we have done</a:t>
            </a:r>
            <a:endParaRPr lang="en-US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E504C98-6397-41C1-A8D8-2D9C4ED30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26210" y="2026340"/>
            <a:ext cx="5220936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27D36-853C-6AEA-CF25-2D9C72B753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8" y="2343809"/>
            <a:ext cx="10973845" cy="423235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  <a:cs typeface="Calibri"/>
              </a:rPr>
              <a:t>Many meetings with Governors Office (MSSNY + allies) </a:t>
            </a:r>
          </a:p>
          <a:p>
            <a:r>
              <a:rPr lang="en-US" sz="3600" dirty="0">
                <a:solidFill>
                  <a:schemeClr val="bg1"/>
                </a:solidFill>
                <a:cs typeface="Calibri"/>
              </a:rPr>
              <a:t>Total Letters to Governor + Legislature (GAC) ≈ 21,000+</a:t>
            </a:r>
          </a:p>
          <a:p>
            <a:r>
              <a:rPr lang="en-US" sz="3600" dirty="0">
                <a:solidFill>
                  <a:schemeClr val="bg1"/>
                </a:solidFill>
                <a:cs typeface="Calibri"/>
              </a:rPr>
              <a:t>Letters to the Governor only (GAC) ≈  9,400+</a:t>
            </a:r>
          </a:p>
          <a:p>
            <a:r>
              <a:rPr lang="en-US" sz="3600" dirty="0">
                <a:solidFill>
                  <a:schemeClr val="bg1"/>
                </a:solidFill>
                <a:cs typeface="Calibri"/>
              </a:rPr>
              <a:t>Calls the Governor’s Office (estimate) ≈ 3,000+ </a:t>
            </a:r>
          </a:p>
          <a:p>
            <a:r>
              <a:rPr lang="en-US" sz="3600" dirty="0">
                <a:solidFill>
                  <a:schemeClr val="bg1"/>
                </a:solidFill>
                <a:cs typeface="Calibri"/>
              </a:rPr>
              <a:t>Op Eds to Media: MSSNY (10) + allies (15+) ≈ 25+</a:t>
            </a:r>
          </a:p>
          <a:p>
            <a:r>
              <a:rPr lang="en-US" sz="3600" dirty="0">
                <a:solidFill>
                  <a:schemeClr val="bg1"/>
                </a:solidFill>
                <a:cs typeface="Calibri"/>
              </a:rPr>
              <a:t>Tweets ≈  1,378</a:t>
            </a:r>
            <a:endParaRPr lang="en-US" sz="3600" dirty="0">
              <a:solidFill>
                <a:schemeClr val="bg1"/>
              </a:solidFill>
              <a:ea typeface="+mn-lt"/>
              <a:cs typeface="+mn-lt"/>
            </a:endParaRPr>
          </a:p>
          <a:p>
            <a:endParaRPr lang="en-US" sz="2000" dirty="0">
              <a:solidFill>
                <a:schemeClr val="bg1"/>
              </a:solidFill>
              <a:cs typeface="Calibri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DD005C1-8C51-42D6-9BEE-B9B838497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976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B655BF-F77C-5833-3A1C-29A41B964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669925"/>
            <a:ext cx="8894380" cy="1325563"/>
          </a:xfrm>
        </p:spPr>
        <p:txBody>
          <a:bodyPr anchor="b"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 Light"/>
              </a:rPr>
              <a:t>What more you still can do</a:t>
            </a:r>
            <a:endParaRPr lang="en-US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E504C98-6397-41C1-A8D8-2D9C4ED30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26210" y="2026340"/>
            <a:ext cx="5220936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27D36-853C-6AEA-CF25-2D9C72B753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8" y="2270234"/>
            <a:ext cx="10973845" cy="4305929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3000" dirty="0">
                <a:solidFill>
                  <a:schemeClr val="bg1"/>
                </a:solidFill>
                <a:cs typeface="Calibri"/>
              </a:rPr>
              <a:t>Be a leader </a:t>
            </a:r>
          </a:p>
          <a:p>
            <a:r>
              <a:rPr lang="en-US" sz="3000" dirty="0">
                <a:solidFill>
                  <a:schemeClr val="bg1"/>
                </a:solidFill>
                <a:cs typeface="Calibri"/>
              </a:rPr>
              <a:t>Send Letters to the Governor </a:t>
            </a:r>
          </a:p>
          <a:p>
            <a:r>
              <a:rPr lang="en-US" sz="3000" dirty="0">
                <a:solidFill>
                  <a:schemeClr val="bg1"/>
                </a:solidFill>
                <a:cs typeface="Calibri"/>
              </a:rPr>
              <a:t>Call the Governor’s Office @ 518-474-8390</a:t>
            </a:r>
          </a:p>
          <a:p>
            <a:r>
              <a:rPr lang="en-US" sz="3000" dirty="0">
                <a:solidFill>
                  <a:schemeClr val="bg1"/>
                </a:solidFill>
                <a:cs typeface="Calibri"/>
              </a:rPr>
              <a:t>Send Op Eds to Media</a:t>
            </a:r>
          </a:p>
          <a:p>
            <a:r>
              <a:rPr lang="en-US" sz="3000" dirty="0">
                <a:solidFill>
                  <a:schemeClr val="bg1"/>
                </a:solidFill>
                <a:cs typeface="Calibri"/>
              </a:rPr>
              <a:t>Post on social Media</a:t>
            </a:r>
          </a:p>
          <a:p>
            <a:r>
              <a:rPr lang="en-US" sz="3000" dirty="0">
                <a:solidFill>
                  <a:schemeClr val="bg1"/>
                </a:solidFill>
                <a:cs typeface="Calibri"/>
              </a:rPr>
              <a:t>Engage your Specialty Society and Ethnic Society, Friends and Family</a:t>
            </a:r>
          </a:p>
          <a:p>
            <a:r>
              <a:rPr lang="en-US" sz="3000" dirty="0">
                <a:cs typeface="Calibri"/>
              </a:rPr>
              <a:t>Engage </a:t>
            </a:r>
            <a:br>
              <a:rPr lang="en-US" sz="3000" dirty="0">
                <a:cs typeface="Calibri"/>
              </a:rPr>
            </a:br>
            <a:br>
              <a:rPr lang="en-US" sz="2000" dirty="0">
                <a:cs typeface="Calibri"/>
              </a:rPr>
            </a:br>
            <a:r>
              <a:rPr lang="en-US" sz="2000" dirty="0">
                <a:solidFill>
                  <a:schemeClr val="bg1"/>
                </a:solidFill>
                <a:cs typeface="Calibri"/>
              </a:rPr>
              <a:t>Resources available on MSSNY webpage, Pulse App, Twitter, Instagram, Facebook</a:t>
            </a:r>
            <a:br>
              <a:rPr lang="en-US" sz="2000" dirty="0">
                <a:cs typeface="Calibri"/>
              </a:rPr>
            </a:br>
            <a:endParaRPr lang="en-US" sz="2000" dirty="0">
              <a:solidFill>
                <a:schemeClr val="bg1"/>
              </a:solidFill>
              <a:ea typeface="+mn-lt"/>
              <a:cs typeface="+mn-lt"/>
            </a:endParaRPr>
          </a:p>
          <a:p>
            <a:endParaRPr lang="en-US" sz="2000" dirty="0">
              <a:solidFill>
                <a:schemeClr val="bg1"/>
              </a:solidFill>
              <a:cs typeface="Calibri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DD005C1-8C51-42D6-9BEE-B9B838497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714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0E3DFE-2A02-139D-E5C6-F50360046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347" y="294538"/>
            <a:ext cx="10808204" cy="1033669"/>
          </a:xfrm>
        </p:spPr>
        <p:txBody>
          <a:bodyPr>
            <a:normAutofit/>
          </a:bodyPr>
          <a:lstStyle/>
          <a:p>
            <a:pPr marL="457200" marR="0" indent="-228600"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Looking ahead to</a:t>
            </a:r>
            <a:r>
              <a:rPr lang="en-US" sz="4000" b="1" dirty="0">
                <a:solidFill>
                  <a:srgbClr val="FFFFF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2023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9E626-ED54-8EE0-B3D0-80C9501116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245" y="1891970"/>
            <a:ext cx="11596744" cy="4853075"/>
          </a:xfrm>
        </p:spPr>
        <p:txBody>
          <a:bodyPr anchor="ctr">
            <a:normAutofit/>
          </a:bodyPr>
          <a:lstStyle/>
          <a:p>
            <a:pPr indent="0">
              <a:lnSpc>
                <a:spcPct val="105000"/>
              </a:lnSpc>
              <a:spcBef>
                <a:spcPts val="0"/>
              </a:spcBef>
              <a:buNone/>
            </a:pPr>
            <a:r>
              <a:rPr lang="en-US" sz="36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Address Prior Authorization Hassles</a:t>
            </a:r>
          </a:p>
          <a:p>
            <a:pPr indent="0">
              <a:lnSpc>
                <a:spcPct val="105000"/>
              </a:lnSpc>
              <a:spcBef>
                <a:spcPts val="0"/>
              </a:spcBef>
              <a:buNone/>
            </a:pPr>
            <a:endParaRPr lang="en-US" sz="3600" b="1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R="0" lv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“Gold Card” Legislation</a:t>
            </a:r>
            <a:endParaRPr lang="en-US" sz="3600" b="1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05000"/>
              </a:lnSpc>
              <a:spcBef>
                <a:spcPts val="0"/>
              </a:spcBef>
            </a:pPr>
            <a:r>
              <a:rPr lang="en-US" sz="36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Reduce Repeat Prior Authorization</a:t>
            </a:r>
            <a:endParaRPr lang="en-US" sz="3600" b="1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05000"/>
              </a:lnSpc>
              <a:spcBef>
                <a:spcPts val="0"/>
              </a:spcBef>
            </a:pPr>
            <a:r>
              <a:rPr lang="en-US" sz="36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Reduce Step Therapy</a:t>
            </a:r>
            <a:endParaRPr lang="en-US" sz="3600" b="1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05000"/>
              </a:lnSpc>
              <a:spcBef>
                <a:spcPts val="0"/>
              </a:spcBef>
            </a:pPr>
            <a:r>
              <a:rPr lang="en-US" sz="36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Ensure Qualified Health Plan Reviewers</a:t>
            </a:r>
            <a:endParaRPr lang="en-US" sz="3600" b="1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1712877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20396</TotalTime>
  <Words>513</Words>
  <Application>Microsoft Office PowerPoint</Application>
  <PresentationFormat>Widescreen</PresentationFormat>
  <Paragraphs>71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Courier New</vt:lpstr>
      <vt:lpstr>Symbol</vt:lpstr>
      <vt:lpstr>Verdana</vt:lpstr>
      <vt:lpstr>Office Theme</vt:lpstr>
      <vt:lpstr>Office Theme</vt:lpstr>
      <vt:lpstr>Wrongful Death Update</vt:lpstr>
      <vt:lpstr>ADVOCATE:    TOP MSSNY ADVOCACY WINS 2022</vt:lpstr>
      <vt:lpstr>(more) TOP MSSNY WINS 2022</vt:lpstr>
      <vt:lpstr>But the Wrongful Death Bill passed.   Why it is Bad:</vt:lpstr>
      <vt:lpstr>Why the Wrongful Death Bill is Bad:</vt:lpstr>
      <vt:lpstr>What MSSNY has been doing:  Engage, Educate, Collaborate</vt:lpstr>
      <vt:lpstr>Grassroots action we have done</vt:lpstr>
      <vt:lpstr>What more you still can do</vt:lpstr>
      <vt:lpstr>Looking ahead to 2023</vt:lpstr>
      <vt:lpstr>March 14, 2023  Physician Advocacy Day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Parag Mehta</dc:creator>
  <cp:lastModifiedBy>Troy Oechsner</cp:lastModifiedBy>
  <cp:revision>27</cp:revision>
  <dcterms:created xsi:type="dcterms:W3CDTF">2023-01-08T14:43:07Z</dcterms:created>
  <dcterms:modified xsi:type="dcterms:W3CDTF">2023-01-24T16:50:40Z</dcterms:modified>
</cp:coreProperties>
</file>