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52" r:id="rId6"/>
    <p:sldMasterId id="2147483778" r:id="rId7"/>
  </p:sldMasterIdLst>
  <p:notesMasterIdLst>
    <p:notesMasterId r:id="rId23"/>
  </p:notesMasterIdLst>
  <p:handoutMasterIdLst>
    <p:handoutMasterId r:id="rId24"/>
  </p:handoutMasterIdLst>
  <p:sldIdLst>
    <p:sldId id="291" r:id="rId8"/>
    <p:sldId id="282" r:id="rId9"/>
    <p:sldId id="328" r:id="rId10"/>
    <p:sldId id="341" r:id="rId11"/>
    <p:sldId id="349" r:id="rId12"/>
    <p:sldId id="279" r:id="rId13"/>
    <p:sldId id="283" r:id="rId14"/>
    <p:sldId id="280" r:id="rId15"/>
    <p:sldId id="342" r:id="rId16"/>
    <p:sldId id="345" r:id="rId17"/>
    <p:sldId id="343" r:id="rId18"/>
    <p:sldId id="348" r:id="rId19"/>
    <p:sldId id="346" r:id="rId20"/>
    <p:sldId id="338" r:id="rId21"/>
    <p:sldId id="277" r:id="rId22"/>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0" pos="467">
          <p15:clr>
            <a:srgbClr val="A4A3A4"/>
          </p15:clr>
        </p15:guide>
        <p15:guide id="11" pos="687">
          <p15:clr>
            <a:srgbClr val="A4A3A4"/>
          </p15:clr>
        </p15:guide>
        <p15:guide id="12" orient="horz" pos="1690">
          <p15:clr>
            <a:srgbClr val="A4A3A4"/>
          </p15:clr>
        </p15:guide>
        <p15:guide id="13" orient="horz" pos="2916">
          <p15:clr>
            <a:srgbClr val="A4A3A4"/>
          </p15:clr>
        </p15:guide>
        <p15:guide id="14" pos="2224">
          <p15:clr>
            <a:srgbClr val="A4A3A4"/>
          </p15:clr>
        </p15:guide>
        <p15:guide id="15" pos="550">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FF3"/>
    <a:srgbClr val="56B9E5"/>
    <a:srgbClr val="F0F0F0"/>
    <a:srgbClr val="FF8021"/>
    <a:srgbClr val="4BB396"/>
    <a:srgbClr val="DE6C17"/>
    <a:srgbClr val="430F69"/>
    <a:srgbClr val="4A6398"/>
    <a:srgbClr val="8FCE3F"/>
    <a:srgbClr val="45B2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FC82F-6685-44D6-BB77-E0338429B5B2}" v="1" dt="2023-01-23T20:19:14.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guide orient="horz" pos="800"/>
        <p:guide pos="2448"/>
        <p:guide orient="horz" pos="1799"/>
        <p:guide orient="horz" pos="2124"/>
        <p:guide orient="horz" pos="2600"/>
        <p:guide orient="horz" pos="1630"/>
        <p:guide orient="horz" pos="1869"/>
        <p:guide orient="horz" pos="2428"/>
        <p:guide orient="horz" pos="1350"/>
        <p:guide pos="467"/>
        <p:guide pos="687"/>
        <p:guide orient="horz" pos="1690"/>
        <p:guide orient="horz" pos="2916"/>
        <p:guide pos="2224"/>
        <p:guide pos="550"/>
        <p:guide pos="2879"/>
        <p:guide orient="horz" pos="2956"/>
        <p:guide pos="100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eyes" userId="d68cf3da-1a49-43d4-b8b8-74efd53087ad" providerId="ADAL" clId="{6CBFC82F-6685-44D6-BB77-E0338429B5B2}"/>
    <pc:docChg chg="undo custSel modSld">
      <pc:chgData name="Michael Reyes" userId="d68cf3da-1a49-43d4-b8b8-74efd53087ad" providerId="ADAL" clId="{6CBFC82F-6685-44D6-BB77-E0338429B5B2}" dt="2023-01-23T20:25:21.957" v="61" actId="20577"/>
      <pc:docMkLst>
        <pc:docMk/>
      </pc:docMkLst>
      <pc:sldChg chg="modSp mod">
        <pc:chgData name="Michael Reyes" userId="d68cf3da-1a49-43d4-b8b8-74efd53087ad" providerId="ADAL" clId="{6CBFC82F-6685-44D6-BB77-E0338429B5B2}" dt="2023-01-23T20:25:21.957" v="61" actId="20577"/>
        <pc:sldMkLst>
          <pc:docMk/>
          <pc:sldMk cId="3451522726" sldId="342"/>
        </pc:sldMkLst>
        <pc:spChg chg="mod">
          <ac:chgData name="Michael Reyes" userId="d68cf3da-1a49-43d4-b8b8-74efd53087ad" providerId="ADAL" clId="{6CBFC82F-6685-44D6-BB77-E0338429B5B2}" dt="2023-01-23T20:25:21.957" v="61" actId="20577"/>
          <ac:spMkLst>
            <pc:docMk/>
            <pc:sldMk cId="3451522726" sldId="342"/>
            <ac:spMk id="3" creationId="{EB7716E2-C1A7-2A7F-E2E1-73E5C10DDB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1/23/2023</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1/23/2023</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835714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0542" y="320327"/>
            <a:ext cx="1982916" cy="857970"/>
          </a:xfrm>
          <a:prstGeom prst="rect">
            <a:avLst/>
          </a:prstGeom>
        </p:spPr>
      </p:pic>
    </p:spTree>
    <p:extLst>
      <p:ext uri="{BB962C8B-B14F-4D97-AF65-F5344CB8AC3E}">
        <p14:creationId xmlns:p14="http://schemas.microsoft.com/office/powerpoint/2010/main" val="148099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701226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2300" y="1874777"/>
            <a:ext cx="2804160" cy="1213104"/>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19" y="3496316"/>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0" y="310896"/>
            <a:ext cx="1320800" cy="571500"/>
          </a:xfrm>
          <a:prstGeom prst="rect">
            <a:avLst/>
          </a:prstGeom>
        </p:spPr>
      </p:pic>
    </p:spTree>
    <p:extLst>
      <p:ext uri="{BB962C8B-B14F-4D97-AF65-F5344CB8AC3E}">
        <p14:creationId xmlns:p14="http://schemas.microsoft.com/office/powerpoint/2010/main" val="3975808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542" y="320327"/>
            <a:ext cx="1982916" cy="857970"/>
          </a:xfrm>
          <a:prstGeom prst="rect">
            <a:avLst/>
          </a:prstGeom>
        </p:spPr>
      </p:pic>
    </p:spTree>
    <p:extLst>
      <p:ext uri="{BB962C8B-B14F-4D97-AF65-F5344CB8AC3E}">
        <p14:creationId xmlns:p14="http://schemas.microsoft.com/office/powerpoint/2010/main" val="750547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3"/>
            <a:ext cx="7886700" cy="3463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428463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343905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067556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404174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3"/>
            <a:ext cx="7886700" cy="3463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39DBED0-5C7C-438F-8351-D100D7CB2AD4}" type="slidenum">
              <a:rPr lang="en-US" smtClean="0"/>
              <a:t>‹#›</a:t>
            </a:fld>
            <a:endParaRPr lang="en-US"/>
          </a:p>
        </p:txBody>
      </p:sp>
      <p:sp>
        <p:nvSpPr>
          <p:cNvPr id="6" name="Rectangle 5"/>
          <p:cNvSpPr/>
          <p:nvPr/>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0264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839DBED0-5C7C-438F-8351-D100D7CB2AD4}" type="slidenum">
              <a:rPr lang="en-US" smtClean="0"/>
              <a:t>‹#›</a:t>
            </a:fld>
            <a:endParaRPr lang="en-US"/>
          </a:p>
        </p:txBody>
      </p:sp>
      <p:sp>
        <p:nvSpPr>
          <p:cNvPr id="7" name="Rectangle 6"/>
          <p:cNvSpPr/>
          <p:nvPr/>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41376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9DBED0-5C7C-438F-8351-D100D7CB2AD4}" type="slidenum">
              <a:rPr lang="en-US" smtClean="0"/>
              <a:t>‹#›</a:t>
            </a:fld>
            <a:endParaRPr lang="en-US"/>
          </a:p>
        </p:txBody>
      </p:sp>
      <p:sp>
        <p:nvSpPr>
          <p:cNvPr id="4" name="Rectangle 3"/>
          <p:cNvSpPr/>
          <p:nvPr/>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323884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800631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510537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4031729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778067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964273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79293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35357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254731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2369367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935915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957302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4130022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2019851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1465047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2632568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3098128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3434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Rectangle 5"/>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r>
              <a:rPr lang="en-US"/>
              <a:t>Click to edit Master title style</a:t>
            </a:r>
          </a:p>
        </p:txBody>
      </p:sp>
      <p:sp>
        <p:nvSpPr>
          <p:cNvPr id="13" name="Slide Number Placeholder 12"/>
          <p:cNvSpPr>
            <a:spLocks noGrp="1"/>
          </p:cNvSpPr>
          <p:nvPr>
            <p:ph type="sldNum" sz="quarter" idx="10"/>
          </p:nvPr>
        </p:nvSpPr>
        <p:spPr/>
        <p:txBody>
          <a:bodyPr/>
          <a:lstStyle/>
          <a:p>
            <a:fld id="{839DBED0-5C7C-438F-8351-D100D7CB2AD4}" type="slidenum">
              <a:rPr lang="en-US" smtClean="0"/>
              <a:t>‹#›</a:t>
            </a:fld>
            <a:endParaRPr lang="en-US"/>
          </a:p>
        </p:txBody>
      </p:sp>
    </p:spTree>
    <p:extLst>
      <p:ext uri="{BB962C8B-B14F-4D97-AF65-F5344CB8AC3E}">
        <p14:creationId xmlns:p14="http://schemas.microsoft.com/office/powerpoint/2010/main" val="4064853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9DBED0-5C7C-438F-8351-D100D7CB2AD4}" type="slidenum">
              <a:rPr lang="en-US" smtClean="0"/>
              <a:t>‹#›</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2300" y="1874777"/>
            <a:ext cx="2804160" cy="1213104"/>
          </a:xfrm>
          <a:prstGeom prst="rect">
            <a:avLst/>
          </a:prstGeom>
        </p:spPr>
      </p:pic>
    </p:spTree>
    <p:extLst>
      <p:ext uri="{BB962C8B-B14F-4D97-AF65-F5344CB8AC3E}">
        <p14:creationId xmlns:p14="http://schemas.microsoft.com/office/powerpoint/2010/main" val="1420792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0542" y="320327"/>
            <a:ext cx="1982916" cy="857970"/>
          </a:xfrm>
          <a:prstGeom prst="rect">
            <a:avLst/>
          </a:prstGeom>
        </p:spPr>
      </p:pic>
    </p:spTree>
    <p:extLst>
      <p:ext uri="{BB962C8B-B14F-4D97-AF65-F5344CB8AC3E}">
        <p14:creationId xmlns:p14="http://schemas.microsoft.com/office/powerpoint/2010/main" val="1917063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3"/>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669455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584594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741574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3"/>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Rectangle 5"/>
          <p:cNvSpPr/>
          <p:nvPr userDrawn="1"/>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290349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Rectangle 6"/>
          <p:cNvSpPr/>
          <p:nvPr userDrawn="1"/>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userDrawn="1"/>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44271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2"/>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4" name="Rectangle 3"/>
          <p:cNvSpPr/>
          <p:nvPr userDrawn="1"/>
        </p:nvSpPr>
        <p:spPr>
          <a:xfrm>
            <a:off x="6136641"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6156960" y="4358640"/>
            <a:ext cx="2946400" cy="446276"/>
          </a:xfrm>
          <a:prstGeom prst="rect">
            <a:avLst/>
          </a:prstGeom>
          <a:no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225024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74329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Rectangle 6"/>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782441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524594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612820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4038567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2367306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252876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616772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233247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4101456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74190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4" name="Rectangle 3"/>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a:p>
            <a:pPr algn="ctr"/>
            <a:endParaRPr lang="en-US" sz="1200" b="1" i="0" cap="all" baseline="0">
              <a:solidFill>
                <a:schemeClr val="bg1"/>
              </a:solidFill>
              <a:latin typeface="Arial" charset="0"/>
              <a:ea typeface="Arial" charset="0"/>
              <a:cs typeface="Arial"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456292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8474613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18438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489988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363565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1" y="1123951"/>
            <a:ext cx="8335819" cy="2006600"/>
          </a:xfrm>
          <a:ln w="0">
            <a:noFill/>
          </a:ln>
        </p:spPr>
        <p:txBody>
          <a:bodyPr anchor="ctr">
            <a:normAutofit/>
          </a:bodyPr>
          <a:lstStyle>
            <a:lvl1pPr algn="ctr">
              <a:defRPr sz="3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7825374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2300" y="1874777"/>
            <a:ext cx="2804160" cy="1213104"/>
          </a:xfrm>
          <a:prstGeom prst="rect">
            <a:avLst/>
          </a:prstGeom>
        </p:spPr>
      </p:pic>
    </p:spTree>
    <p:extLst>
      <p:ext uri="{BB962C8B-B14F-4D97-AF65-F5344CB8AC3E}">
        <p14:creationId xmlns:p14="http://schemas.microsoft.com/office/powerpoint/2010/main" val="323607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34317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90686"/>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2019 American Medical Association. All rights reserved.</a:t>
            </a:r>
          </a:p>
        </p:txBody>
      </p:sp>
      <p:pic>
        <p:nvPicPr>
          <p:cNvPr id="14" name="Picture 13"/>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985699" y="4744267"/>
            <a:ext cx="882688" cy="353075"/>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43" r:id="rId5"/>
    <p:sldLayoutId id="2147483744" r:id="rId6"/>
    <p:sldLayoutId id="2147483745" r:id="rId7"/>
    <p:sldLayoutId id="2147483719"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6" r:id="rId17"/>
    <p:sldLayoutId id="2147483737" r:id="rId18"/>
    <p:sldLayoutId id="2147483740" r:id="rId19"/>
    <p:sldLayoutId id="2147483741" r:id="rId20"/>
    <p:sldLayoutId id="2147483747" r:id="rId21"/>
    <p:sldLayoutId id="2147483748" r:id="rId22"/>
    <p:sldLayoutId id="2147483749" r:id="rId23"/>
    <p:sldLayoutId id="2147483751" r:id="rId24"/>
    <p:sldLayoutId id="2147483725" r:id="rId25"/>
    <p:sldLayoutId id="2147483804" r:id="rId26"/>
  </p:sldLayoutIdLst>
  <p:hf hdr="0" ftr="0" dt="0"/>
  <p:txStyles>
    <p:title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4690687"/>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138132"/>
            <a:ext cx="7886700" cy="89771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628650" y="1137442"/>
            <a:ext cx="7886700" cy="34815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4"/>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839DBED0-5C7C-438F-8351-D100D7CB2AD4}" type="slidenum">
              <a:rPr lang="en-US" smtClean="0"/>
              <a:t>‹#›</a:t>
            </a:fld>
            <a:endParaRPr lang="en-US"/>
          </a:p>
        </p:txBody>
      </p:sp>
      <p:sp>
        <p:nvSpPr>
          <p:cNvPr id="13" name="TextBox 12"/>
          <p:cNvSpPr txBox="1"/>
          <p:nvPr/>
        </p:nvSpPr>
        <p:spPr>
          <a:xfrm>
            <a:off x="632442" y="4847807"/>
            <a:ext cx="2525440" cy="184666"/>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2018 American Medical Association. All rights reserved.</a:t>
            </a:r>
          </a:p>
        </p:txBody>
      </p:sp>
      <p:pic>
        <p:nvPicPr>
          <p:cNvPr id="14" name="Picture 1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85700" y="4744268"/>
            <a:ext cx="882688" cy="353075"/>
          </a:xfrm>
          <a:prstGeom prst="rect">
            <a:avLst/>
          </a:prstGeom>
        </p:spPr>
      </p:pic>
    </p:spTree>
    <p:extLst>
      <p:ext uri="{BB962C8B-B14F-4D97-AF65-F5344CB8AC3E}">
        <p14:creationId xmlns:p14="http://schemas.microsoft.com/office/powerpoint/2010/main" val="337860208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Lst>
  <p:txStyles>
    <p:titleStyle>
      <a:lvl1pPr algn="l" defTabSz="914378"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594" indent="-228594" algn="l" defTabSz="914378"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783" indent="-228594" algn="l" defTabSz="914378"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2972" indent="-228594" algn="l" defTabSz="914378"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160" indent="-228594" algn="l" defTabSz="914378"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348" indent="-228594" algn="l" defTabSz="914378"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90687"/>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138132"/>
            <a:ext cx="7886700" cy="89771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628650" y="1137442"/>
            <a:ext cx="7886700" cy="3481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4"/>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2018 American Medical Association. All rights reserved.</a:t>
            </a:r>
          </a:p>
        </p:txBody>
      </p:sp>
      <p:pic>
        <p:nvPicPr>
          <p:cNvPr id="14" name="Picture 13"/>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7985700" y="4744268"/>
            <a:ext cx="882688" cy="353075"/>
          </a:xfrm>
          <a:prstGeom prst="rect">
            <a:avLst/>
          </a:prstGeom>
        </p:spPr>
      </p:pic>
    </p:spTree>
    <p:extLst>
      <p:ext uri="{BB962C8B-B14F-4D97-AF65-F5344CB8AC3E}">
        <p14:creationId xmlns:p14="http://schemas.microsoft.com/office/powerpoint/2010/main" val="345511902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Lst>
  <p:hf hdr="0" ftr="0" dt="0"/>
  <p:txStyles>
    <p:titleStyle>
      <a:lvl1pPr algn="l" defTabSz="914378"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594" indent="-228594" algn="l" defTabSz="914378"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783" indent="-228594" algn="l" defTabSz="914378"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2972" indent="-228594" algn="l" defTabSz="914378"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160" indent="-228594" algn="l" defTabSz="914378"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348" indent="-228594" algn="l" defTabSz="914378"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mreyes@mssn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50797E3-EDD7-D54D-BFC0-A2E379D36CFD}"/>
              </a:ext>
            </a:extLst>
          </p:cNvPr>
          <p:cNvSpPr>
            <a:spLocks noGrp="1"/>
          </p:cNvSpPr>
          <p:nvPr>
            <p:ph type="subTitle" idx="1"/>
          </p:nvPr>
        </p:nvSpPr>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Facilitated by Jim Rohack MD FACC FACP</a:t>
            </a:r>
          </a:p>
          <a:p>
            <a:r>
              <a:rPr lang="en-US" sz="2000" dirty="0">
                <a:latin typeface="Times New Roman" panose="02020603050405020304" pitchFamily="18" charset="0"/>
                <a:cs typeface="Times New Roman" panose="02020603050405020304" pitchFamily="18" charset="0"/>
              </a:rPr>
              <a:t>AMA Senior Advisor and former President</a:t>
            </a:r>
          </a:p>
          <a:p>
            <a:r>
              <a:rPr lang="en-US" sz="2000" dirty="0">
                <a:latin typeface="Times New Roman" panose="02020603050405020304" pitchFamily="18" charset="0"/>
                <a:cs typeface="Times New Roman" panose="02020603050405020304" pitchFamily="18" charset="0"/>
              </a:rPr>
              <a:t>January 31, 2023</a:t>
            </a:r>
          </a:p>
        </p:txBody>
      </p:sp>
      <p:sp>
        <p:nvSpPr>
          <p:cNvPr id="3" name="Title 2">
            <a:extLst>
              <a:ext uri="{FF2B5EF4-FFF2-40B4-BE49-F238E27FC236}">
                <a16:creationId xmlns:a16="http://schemas.microsoft.com/office/drawing/2014/main" id="{A2467137-5376-C944-94D8-933149761C08}"/>
              </a:ext>
            </a:extLst>
          </p:cNvPr>
          <p:cNvSpPr>
            <a:spLocks noGrp="1"/>
          </p:cNvSpPr>
          <p:nvPr>
            <p:ph type="title"/>
          </p:nvPr>
        </p:nvSpPr>
        <p:spPr>
          <a:xfrm>
            <a:off x="743688" y="1207477"/>
            <a:ext cx="7988831" cy="2222943"/>
          </a:xfrm>
        </p:spPr>
        <p:txBody>
          <a:bodyPr/>
          <a:lstStyle/>
          <a:p>
            <a:r>
              <a:rPr lang="en-US" dirty="0"/>
              <a:t>Medical Society of the State of New York</a:t>
            </a:r>
            <a:br>
              <a:rPr lang="en-US" dirty="0"/>
            </a:br>
            <a:r>
              <a:rPr lang="en-US" dirty="0"/>
              <a:t>Strategic Planning 2023</a:t>
            </a:r>
          </a:p>
        </p:txBody>
      </p:sp>
      <p:sp>
        <p:nvSpPr>
          <p:cNvPr id="2" name="Slide Number Placeholder 1">
            <a:extLst>
              <a:ext uri="{FF2B5EF4-FFF2-40B4-BE49-F238E27FC236}">
                <a16:creationId xmlns:a16="http://schemas.microsoft.com/office/drawing/2014/main" id="{C571769A-9C4B-7F44-B555-3022F21C9968}"/>
              </a:ext>
            </a:extLst>
          </p:cNvPr>
          <p:cNvSpPr>
            <a:spLocks noGrp="1"/>
          </p:cNvSpPr>
          <p:nvPr>
            <p:ph type="sldNum" sz="quarter" idx="4294967295"/>
          </p:nvPr>
        </p:nvSpPr>
        <p:spPr>
          <a:xfrm>
            <a:off x="0" y="4795838"/>
            <a:ext cx="925513" cy="274637"/>
          </a:xfrm>
        </p:spPr>
        <p:txBody>
          <a:bodyPr/>
          <a:lstStyle/>
          <a:p>
            <a:fld id="{DA05D499-8038-C642-91E0-FF7B8677CF19}" type="slidenum">
              <a:rPr lang="en-US" smtClean="0"/>
              <a:pPr/>
              <a:t>1</a:t>
            </a:fld>
            <a:endParaRPr lang="en-US" dirty="0"/>
          </a:p>
        </p:txBody>
      </p:sp>
    </p:spTree>
    <p:extLst>
      <p:ext uri="{BB962C8B-B14F-4D97-AF65-F5344CB8AC3E}">
        <p14:creationId xmlns:p14="http://schemas.microsoft.com/office/powerpoint/2010/main" val="144661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654-4133-503E-BDD8-E2EF5A650EE0}"/>
              </a:ext>
            </a:extLst>
          </p:cNvPr>
          <p:cNvSpPr>
            <a:spLocks noGrp="1"/>
          </p:cNvSpPr>
          <p:nvPr>
            <p:ph type="title"/>
          </p:nvPr>
        </p:nvSpPr>
        <p:spPr>
          <a:xfrm>
            <a:off x="628650" y="138131"/>
            <a:ext cx="7886700" cy="463849"/>
          </a:xfrm>
        </p:spPr>
        <p:txBody>
          <a:bodyPr>
            <a:normAutofit/>
          </a:bodyPr>
          <a:lstStyle/>
          <a:p>
            <a:r>
              <a:rPr lang="en-US" sz="1800" dirty="0"/>
              <a:t> MSSNY Strategic Planning 2023 (2/5):</a:t>
            </a:r>
          </a:p>
        </p:txBody>
      </p:sp>
      <p:sp>
        <p:nvSpPr>
          <p:cNvPr id="3" name="Content Placeholder 2">
            <a:extLst>
              <a:ext uri="{FF2B5EF4-FFF2-40B4-BE49-F238E27FC236}">
                <a16:creationId xmlns:a16="http://schemas.microsoft.com/office/drawing/2014/main" id="{79A8EB0A-5D80-8F12-4D94-5FAA796290B8}"/>
              </a:ext>
            </a:extLst>
          </p:cNvPr>
          <p:cNvSpPr>
            <a:spLocks noGrp="1"/>
          </p:cNvSpPr>
          <p:nvPr>
            <p:ph idx="1"/>
          </p:nvPr>
        </p:nvSpPr>
        <p:spPr>
          <a:xfrm>
            <a:off x="628650" y="708660"/>
            <a:ext cx="7886700" cy="3886549"/>
          </a:xfrm>
        </p:spPr>
        <p:txBody>
          <a:bodyPr>
            <a:normAutofit/>
          </a:bodyPr>
          <a:lstStyle/>
          <a:p>
            <a:r>
              <a:rPr lang="en-US" sz="1800" b="1" dirty="0"/>
              <a:t>Day 1 of the in-person Strategic Planning Meeting</a:t>
            </a:r>
            <a:r>
              <a:rPr lang="en-US" sz="1800" dirty="0"/>
              <a:t> (</a:t>
            </a:r>
            <a:r>
              <a:rPr lang="en-US" sz="1800" u="sng" dirty="0"/>
              <a:t>1pm start March 11, 2023 at Hampton Inn &amp; Suites-Downtown Albany</a:t>
            </a:r>
            <a:r>
              <a:rPr lang="en-US" sz="1800" dirty="0"/>
              <a:t>)</a:t>
            </a:r>
          </a:p>
          <a:p>
            <a:pPr lvl="1"/>
            <a:r>
              <a:rPr lang="en-US" sz="1800" dirty="0"/>
              <a:t>The top 4 items voted on will be presented in rank order as  Objectives for MSSNY for the next 5 years. Discussion to amend or add something missing will ensue followed by voting for the top 4.  Once consensus reached, the 4 Objectives will then be assigned to 4 preassigned groups.</a:t>
            </a:r>
          </a:p>
          <a:p>
            <a:pPr lvl="1"/>
            <a:r>
              <a:rPr lang="en-US" sz="1800" dirty="0"/>
              <a:t>Each group will have a facilitator and will select a recorder/presenter </a:t>
            </a:r>
          </a:p>
          <a:p>
            <a:pPr lvl="1"/>
            <a:r>
              <a:rPr lang="en-US" sz="1800" dirty="0"/>
              <a:t>Day 1 concludes with social hour and networking dinner</a:t>
            </a:r>
            <a:endParaRPr lang="en-US" dirty="0"/>
          </a:p>
        </p:txBody>
      </p:sp>
      <p:sp>
        <p:nvSpPr>
          <p:cNvPr id="4" name="Slide Number Placeholder 3">
            <a:extLst>
              <a:ext uri="{FF2B5EF4-FFF2-40B4-BE49-F238E27FC236}">
                <a16:creationId xmlns:a16="http://schemas.microsoft.com/office/drawing/2014/main" id="{9B75C28D-149E-871C-EACE-F4F201F4549E}"/>
              </a:ext>
            </a:extLst>
          </p:cNvPr>
          <p:cNvSpPr>
            <a:spLocks noGrp="1"/>
          </p:cNvSpPr>
          <p:nvPr>
            <p:ph type="sldNum" sz="quarter" idx="10"/>
          </p:nvPr>
        </p:nvSpPr>
        <p:spPr/>
        <p:txBody>
          <a:bodyPr/>
          <a:lstStyle/>
          <a:p>
            <a:fld id="{DA05D499-8038-C642-91E0-FF7B8677CF19}" type="slidenum">
              <a:rPr lang="en-US" smtClean="0"/>
              <a:pPr/>
              <a:t>10</a:t>
            </a:fld>
            <a:endParaRPr lang="en-US"/>
          </a:p>
        </p:txBody>
      </p:sp>
    </p:spTree>
    <p:extLst>
      <p:ext uri="{BB962C8B-B14F-4D97-AF65-F5344CB8AC3E}">
        <p14:creationId xmlns:p14="http://schemas.microsoft.com/office/powerpoint/2010/main" val="68128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5AC3-17AA-870F-E723-D0046A80EC3A}"/>
              </a:ext>
            </a:extLst>
          </p:cNvPr>
          <p:cNvSpPr>
            <a:spLocks noGrp="1"/>
          </p:cNvSpPr>
          <p:nvPr>
            <p:ph type="title"/>
          </p:nvPr>
        </p:nvSpPr>
        <p:spPr>
          <a:xfrm>
            <a:off x="628650" y="138131"/>
            <a:ext cx="7886700" cy="410160"/>
          </a:xfrm>
        </p:spPr>
        <p:txBody>
          <a:bodyPr>
            <a:normAutofit/>
          </a:bodyPr>
          <a:lstStyle/>
          <a:p>
            <a:r>
              <a:rPr lang="en-US" sz="1800" dirty="0"/>
              <a:t> MSSNY Strategic Planning 2023 (3/5): </a:t>
            </a:r>
          </a:p>
        </p:txBody>
      </p:sp>
      <p:sp>
        <p:nvSpPr>
          <p:cNvPr id="3" name="Content Placeholder 2">
            <a:extLst>
              <a:ext uri="{FF2B5EF4-FFF2-40B4-BE49-F238E27FC236}">
                <a16:creationId xmlns:a16="http://schemas.microsoft.com/office/drawing/2014/main" id="{AD89589E-3819-A270-CB90-2EF802CA0DB8}"/>
              </a:ext>
            </a:extLst>
          </p:cNvPr>
          <p:cNvSpPr>
            <a:spLocks noGrp="1"/>
          </p:cNvSpPr>
          <p:nvPr>
            <p:ph idx="1"/>
          </p:nvPr>
        </p:nvSpPr>
        <p:spPr>
          <a:xfrm>
            <a:off x="628650" y="548292"/>
            <a:ext cx="7886700" cy="4046918"/>
          </a:xfrm>
        </p:spPr>
        <p:txBody>
          <a:bodyPr>
            <a:normAutofit/>
          </a:bodyPr>
          <a:lstStyle/>
          <a:p>
            <a:r>
              <a:rPr lang="en-US" sz="1800" b="1" dirty="0"/>
              <a:t>Day 2 (</a:t>
            </a:r>
            <a:r>
              <a:rPr lang="en-US" sz="1800" u="sng" dirty="0"/>
              <a:t>March 12, 2023 8am-4pm</a:t>
            </a:r>
            <a:r>
              <a:rPr lang="en-US" sz="1800" b="1" dirty="0"/>
              <a:t>)</a:t>
            </a:r>
            <a:endParaRPr lang="en-US" sz="1800" dirty="0"/>
          </a:p>
          <a:p>
            <a:pPr lvl="1"/>
            <a:r>
              <a:rPr lang="en-US" sz="1800" dirty="0"/>
              <a:t>8am-10am:  Review and agree on Day 1 work of Objectives. </a:t>
            </a:r>
            <a:r>
              <a:rPr kumimoji="0" lang="en-US" sz="1700" b="0" i="0" u="none" strike="noStrike" kern="1200" cap="none" spc="0" normalizeH="0" baseline="0" noProof="0" dirty="0">
                <a:ln>
                  <a:noFill/>
                </a:ln>
                <a:solidFill>
                  <a:srgbClr val="595959"/>
                </a:solidFill>
                <a:effectLst/>
                <a:uLnTx/>
                <a:uFillTx/>
                <a:latin typeface="Arial" charset="0"/>
                <a:cs typeface="Arial" charset="0"/>
              </a:rPr>
              <a:t>Each preassigned group to work on SMART Goals (3-5) for each Objective.</a:t>
            </a:r>
          </a:p>
          <a:p>
            <a:pPr lvl="1"/>
            <a:r>
              <a:rPr kumimoji="0" lang="en-US" sz="1700" b="0" i="0" u="none" strike="noStrike" kern="1200" cap="none" spc="0" normalizeH="0" baseline="0" noProof="0" dirty="0">
                <a:ln>
                  <a:noFill/>
                </a:ln>
                <a:solidFill>
                  <a:srgbClr val="595959"/>
                </a:solidFill>
                <a:effectLst/>
                <a:uLnTx/>
                <a:uFillTx/>
                <a:latin typeface="Arial" charset="0"/>
                <a:cs typeface="Arial" charset="0"/>
              </a:rPr>
              <a:t> 10-am-1145am: Reconvene as a whole for each group to present its proposed SMART Goals for review and consensus agreement. </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lang="en-US" sz="1700" dirty="0"/>
              <a:t>1145am</a:t>
            </a:r>
            <a:r>
              <a:rPr kumimoji="0" lang="en-US" sz="1700" b="0" i="0" u="none" strike="noStrike" kern="1200" cap="none" spc="0" normalizeH="0" baseline="0" noProof="0" dirty="0">
                <a:ln>
                  <a:noFill/>
                </a:ln>
                <a:solidFill>
                  <a:srgbClr val="595959"/>
                </a:solidFill>
                <a:effectLst/>
                <a:uLnTx/>
                <a:uFillTx/>
                <a:latin typeface="Arial" charset="0"/>
                <a:cs typeface="Arial" charset="0"/>
              </a:rPr>
              <a:t>-1230pm: Lunch will be in assigned seating that is different than the 4 groups to promote bonding and discussion.  </a:t>
            </a:r>
            <a:endParaRPr lang="en-US" sz="1800" dirty="0"/>
          </a:p>
          <a:p>
            <a:pPr lvl="1"/>
            <a:r>
              <a:rPr lang="en-US" sz="1800" dirty="0"/>
              <a:t>1230pm-230pm, Each preassigned group will then work on the tactics, metrics, team and next steps for each SMART Goal</a:t>
            </a:r>
          </a:p>
          <a:p>
            <a:pPr marL="457200" lvl="1" indent="0">
              <a:buNone/>
            </a:pPr>
            <a:endParaRPr lang="en-US" sz="1800" dirty="0"/>
          </a:p>
          <a:p>
            <a:pPr marL="457200" lvl="1" indent="0">
              <a:buNone/>
            </a:pPr>
            <a:endParaRPr lang="en-US" dirty="0"/>
          </a:p>
        </p:txBody>
      </p:sp>
      <p:sp>
        <p:nvSpPr>
          <p:cNvPr id="4" name="Slide Number Placeholder 3">
            <a:extLst>
              <a:ext uri="{FF2B5EF4-FFF2-40B4-BE49-F238E27FC236}">
                <a16:creationId xmlns:a16="http://schemas.microsoft.com/office/drawing/2014/main" id="{6E7C1698-2B66-9F41-5090-78BD57D377A4}"/>
              </a:ext>
            </a:extLst>
          </p:cNvPr>
          <p:cNvSpPr>
            <a:spLocks noGrp="1"/>
          </p:cNvSpPr>
          <p:nvPr>
            <p:ph type="sldNum" sz="quarter" idx="10"/>
          </p:nvPr>
        </p:nvSpPr>
        <p:spPr/>
        <p:txBody>
          <a:bodyPr/>
          <a:lstStyle/>
          <a:p>
            <a:fld id="{DA05D499-8038-C642-91E0-FF7B8677CF19}" type="slidenum">
              <a:rPr lang="en-US" smtClean="0"/>
              <a:pPr/>
              <a:t>11</a:t>
            </a:fld>
            <a:endParaRPr lang="en-US"/>
          </a:p>
        </p:txBody>
      </p:sp>
    </p:spTree>
    <p:extLst>
      <p:ext uri="{BB962C8B-B14F-4D97-AF65-F5344CB8AC3E}">
        <p14:creationId xmlns:p14="http://schemas.microsoft.com/office/powerpoint/2010/main" val="339851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5AC3-17AA-870F-E723-D0046A80EC3A}"/>
              </a:ext>
            </a:extLst>
          </p:cNvPr>
          <p:cNvSpPr>
            <a:spLocks noGrp="1"/>
          </p:cNvSpPr>
          <p:nvPr>
            <p:ph type="title"/>
          </p:nvPr>
        </p:nvSpPr>
        <p:spPr>
          <a:xfrm>
            <a:off x="628650" y="138131"/>
            <a:ext cx="7886700" cy="410160"/>
          </a:xfrm>
        </p:spPr>
        <p:txBody>
          <a:bodyPr>
            <a:normAutofit/>
          </a:bodyPr>
          <a:lstStyle/>
          <a:p>
            <a:r>
              <a:rPr lang="en-US" sz="1800" dirty="0"/>
              <a:t> MSSNY Strategic Planning 2023 (3/4): </a:t>
            </a:r>
          </a:p>
        </p:txBody>
      </p:sp>
      <p:sp>
        <p:nvSpPr>
          <p:cNvPr id="3" name="Content Placeholder 2">
            <a:extLst>
              <a:ext uri="{FF2B5EF4-FFF2-40B4-BE49-F238E27FC236}">
                <a16:creationId xmlns:a16="http://schemas.microsoft.com/office/drawing/2014/main" id="{AD89589E-3819-A270-CB90-2EF802CA0DB8}"/>
              </a:ext>
            </a:extLst>
          </p:cNvPr>
          <p:cNvSpPr>
            <a:spLocks noGrp="1"/>
          </p:cNvSpPr>
          <p:nvPr>
            <p:ph idx="1"/>
          </p:nvPr>
        </p:nvSpPr>
        <p:spPr>
          <a:xfrm>
            <a:off x="628650" y="548292"/>
            <a:ext cx="7886700" cy="4046918"/>
          </a:xfrm>
        </p:spPr>
        <p:txBody>
          <a:bodyPr>
            <a:normAutofit/>
          </a:bodyPr>
          <a:lstStyle/>
          <a:p>
            <a:r>
              <a:rPr lang="en-US" sz="1800" b="1" dirty="0"/>
              <a:t>Day 2 (</a:t>
            </a:r>
            <a:r>
              <a:rPr lang="en-US" sz="1800" u="sng" dirty="0"/>
              <a:t>March 12, 2023 8am-4pm</a:t>
            </a:r>
            <a:r>
              <a:rPr lang="en-US" sz="1800" b="1" dirty="0"/>
              <a:t>)-continued</a:t>
            </a:r>
            <a:endParaRPr lang="en-US" sz="1800" dirty="0"/>
          </a:p>
          <a:p>
            <a:pPr lvl="1"/>
            <a:r>
              <a:rPr lang="en-US" sz="1800" dirty="0"/>
              <a:t>230pm-350pm:  Each group presents their proposed tactics, metrics, team and next steps for each SMART Goal for review, amending and then consensus agreement</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800" b="0" i="0" u="none" strike="noStrike" kern="1200" cap="none" spc="0" normalizeH="0" baseline="0" noProof="0" dirty="0">
                <a:ln>
                  <a:noFill/>
                </a:ln>
                <a:solidFill>
                  <a:srgbClr val="595959"/>
                </a:solidFill>
                <a:effectLst/>
                <a:uLnTx/>
                <a:uFillTx/>
                <a:latin typeface="Arial" charset="0"/>
                <a:cs typeface="Arial" charset="0"/>
              </a:rPr>
              <a:t>.  Any SMART Goal tactics/execution not completed by end of meeting will be assigned to a 3 person subcommittee to work on over a week (3/12-19/2023 and then present virtually to the attendees for review/approval.</a:t>
            </a:r>
            <a:endParaRPr kumimoji="0" lang="en-US" sz="1700" b="0" i="0" u="none" strike="noStrike" kern="1200" cap="none" spc="0" normalizeH="0" baseline="0" noProof="0" dirty="0">
              <a:ln>
                <a:noFill/>
              </a:ln>
              <a:solidFill>
                <a:srgbClr val="595959"/>
              </a:solidFill>
              <a:effectLst/>
              <a:uLnTx/>
              <a:uFillTx/>
              <a:latin typeface="Arial" charset="0"/>
              <a:cs typeface="Arial" charset="0"/>
            </a:endParaRPr>
          </a:p>
          <a:p>
            <a:pPr lvl="1"/>
            <a:r>
              <a:rPr kumimoji="0" lang="en-US" sz="1700" b="0" i="0" u="none" strike="noStrike" kern="1200" cap="none" spc="0" normalizeH="0" baseline="0" noProof="0" dirty="0">
                <a:ln>
                  <a:noFill/>
                </a:ln>
                <a:solidFill>
                  <a:srgbClr val="595959"/>
                </a:solidFill>
                <a:effectLst/>
                <a:uLnTx/>
                <a:uFillTx/>
                <a:latin typeface="Arial" charset="0"/>
                <a:cs typeface="Arial" charset="0"/>
              </a:rPr>
              <a:t> 350pm-4pm:  Concluding Remarks and Next Steps</a:t>
            </a:r>
            <a:endParaRPr lang="en-US" sz="1800" dirty="0"/>
          </a:p>
          <a:p>
            <a:pPr marL="457200" lvl="1" indent="0">
              <a:buNone/>
            </a:pPr>
            <a:endParaRPr lang="en-US" sz="1800" dirty="0"/>
          </a:p>
          <a:p>
            <a:pPr marL="457200" lvl="1" indent="0">
              <a:buNone/>
            </a:pPr>
            <a:endParaRPr lang="en-US" dirty="0"/>
          </a:p>
        </p:txBody>
      </p:sp>
      <p:sp>
        <p:nvSpPr>
          <p:cNvPr id="4" name="Slide Number Placeholder 3">
            <a:extLst>
              <a:ext uri="{FF2B5EF4-FFF2-40B4-BE49-F238E27FC236}">
                <a16:creationId xmlns:a16="http://schemas.microsoft.com/office/drawing/2014/main" id="{6E7C1698-2B66-9F41-5090-78BD57D377A4}"/>
              </a:ext>
            </a:extLst>
          </p:cNvPr>
          <p:cNvSpPr>
            <a:spLocks noGrp="1"/>
          </p:cNvSpPr>
          <p:nvPr>
            <p:ph type="sldNum" sz="quarter" idx="10"/>
          </p:nvPr>
        </p:nvSpPr>
        <p:spPr/>
        <p:txBody>
          <a:bodyPr/>
          <a:lstStyle/>
          <a:p>
            <a:fld id="{DA05D499-8038-C642-91E0-FF7B8677CF19}" type="slidenum">
              <a:rPr lang="en-US" smtClean="0"/>
              <a:pPr/>
              <a:t>12</a:t>
            </a:fld>
            <a:endParaRPr lang="en-US"/>
          </a:p>
        </p:txBody>
      </p:sp>
    </p:spTree>
    <p:extLst>
      <p:ext uri="{BB962C8B-B14F-4D97-AF65-F5344CB8AC3E}">
        <p14:creationId xmlns:p14="http://schemas.microsoft.com/office/powerpoint/2010/main" val="93454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9CB8-5F5C-5E49-225C-D823F51F807C}"/>
              </a:ext>
            </a:extLst>
          </p:cNvPr>
          <p:cNvSpPr>
            <a:spLocks noGrp="1"/>
          </p:cNvSpPr>
          <p:nvPr>
            <p:ph type="title"/>
          </p:nvPr>
        </p:nvSpPr>
        <p:spPr>
          <a:xfrm>
            <a:off x="628650" y="138131"/>
            <a:ext cx="7886700" cy="410160"/>
          </a:xfrm>
        </p:spPr>
        <p:txBody>
          <a:bodyPr>
            <a:normAutofit fontScale="90000"/>
          </a:bodyPr>
          <a:lstStyle/>
          <a:p>
            <a:r>
              <a:rPr lang="en-US" dirty="0"/>
              <a:t> MSSNY Strategic Planning Process (5/5):</a:t>
            </a:r>
          </a:p>
        </p:txBody>
      </p:sp>
      <p:sp>
        <p:nvSpPr>
          <p:cNvPr id="3" name="Content Placeholder 2">
            <a:extLst>
              <a:ext uri="{FF2B5EF4-FFF2-40B4-BE49-F238E27FC236}">
                <a16:creationId xmlns:a16="http://schemas.microsoft.com/office/drawing/2014/main" id="{6B78C02C-1CC4-3B15-58B5-EC8C8603B8FB}"/>
              </a:ext>
            </a:extLst>
          </p:cNvPr>
          <p:cNvSpPr>
            <a:spLocks noGrp="1"/>
          </p:cNvSpPr>
          <p:nvPr>
            <p:ph idx="1"/>
          </p:nvPr>
        </p:nvSpPr>
        <p:spPr>
          <a:xfrm>
            <a:off x="628650" y="632460"/>
            <a:ext cx="7886700" cy="3962749"/>
          </a:xfrm>
        </p:spPr>
        <p:txBody>
          <a:bodyPr/>
          <a:lstStyle/>
          <a:p>
            <a:r>
              <a:rPr lang="en-US" b="1" dirty="0"/>
              <a:t>Role of the main facilitator (Dr Rohack) </a:t>
            </a:r>
            <a:r>
              <a:rPr lang="en-US" dirty="0"/>
              <a:t>–</a:t>
            </a:r>
          </a:p>
          <a:p>
            <a:pPr lvl="1"/>
            <a:r>
              <a:rPr lang="en-US" dirty="0"/>
              <a:t> </a:t>
            </a:r>
            <a:r>
              <a:rPr lang="en-US" sz="1800" dirty="0"/>
              <a:t>to keep dialogue open and participation by everyone engaged.  By capturing items of consensus and calling on everyone in large group ( for example, alphabetically first time, reverse order second time, random third time) </a:t>
            </a:r>
          </a:p>
          <a:p>
            <a:pPr lvl="1"/>
            <a:r>
              <a:rPr lang="en-US" sz="1800" dirty="0"/>
              <a:t> Will synthesize Day 1 in preparation for Day 2 as well as compile Pre Work. </a:t>
            </a:r>
          </a:p>
          <a:p>
            <a:pPr lvl="1"/>
            <a:r>
              <a:rPr lang="en-US" sz="1800" dirty="0"/>
              <a:t>Will create Excel spreadsheet of consensus agreements of the Objectives, SMART Goals, Tactics, Metrics, Team and Next Steps and work with MSSNY leadership and staff to identify barriers and resources needed.</a:t>
            </a:r>
          </a:p>
          <a:p>
            <a:pPr lvl="1"/>
            <a:endParaRPr lang="en-US" dirty="0"/>
          </a:p>
          <a:p>
            <a:endParaRPr lang="en-US" dirty="0"/>
          </a:p>
        </p:txBody>
      </p:sp>
      <p:sp>
        <p:nvSpPr>
          <p:cNvPr id="4" name="Slide Number Placeholder 3">
            <a:extLst>
              <a:ext uri="{FF2B5EF4-FFF2-40B4-BE49-F238E27FC236}">
                <a16:creationId xmlns:a16="http://schemas.microsoft.com/office/drawing/2014/main" id="{957DDF05-123A-7EB3-236F-C86A8DE9A283}"/>
              </a:ext>
            </a:extLst>
          </p:cNvPr>
          <p:cNvSpPr>
            <a:spLocks noGrp="1"/>
          </p:cNvSpPr>
          <p:nvPr>
            <p:ph type="sldNum" sz="quarter" idx="10"/>
          </p:nvPr>
        </p:nvSpPr>
        <p:spPr/>
        <p:txBody>
          <a:bodyPr/>
          <a:lstStyle/>
          <a:p>
            <a:fld id="{DA05D499-8038-C642-91E0-FF7B8677CF19}" type="slidenum">
              <a:rPr lang="en-US" smtClean="0"/>
              <a:pPr/>
              <a:t>13</a:t>
            </a:fld>
            <a:endParaRPr lang="en-US"/>
          </a:p>
        </p:txBody>
      </p:sp>
    </p:spTree>
    <p:extLst>
      <p:ext uri="{BB962C8B-B14F-4D97-AF65-F5344CB8AC3E}">
        <p14:creationId xmlns:p14="http://schemas.microsoft.com/office/powerpoint/2010/main" val="194801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C448-2F2A-AE4F-5C2A-293217147A07}"/>
              </a:ext>
            </a:extLst>
          </p:cNvPr>
          <p:cNvSpPr>
            <a:spLocks noGrp="1"/>
          </p:cNvSpPr>
          <p:nvPr>
            <p:ph type="title"/>
          </p:nvPr>
        </p:nvSpPr>
        <p:spPr>
          <a:xfrm>
            <a:off x="628650" y="138131"/>
            <a:ext cx="7886700" cy="684829"/>
          </a:xfrm>
        </p:spPr>
        <p:txBody>
          <a:bodyPr>
            <a:normAutofit/>
          </a:bodyPr>
          <a:lstStyle/>
          <a:p>
            <a:r>
              <a:rPr lang="en-US" dirty="0"/>
              <a:t>Final Thoughts (from the </a:t>
            </a:r>
            <a:r>
              <a:rPr lang="en-US" b="0" i="0" dirty="0">
                <a:solidFill>
                  <a:srgbClr val="4D5156"/>
                </a:solidFill>
                <a:effectLst/>
                <a:latin typeface="Roboto" panose="02000000000000000000" pitchFamily="2" charset="0"/>
              </a:rPr>
              <a:t>Bhagavad Gita)</a:t>
            </a:r>
            <a:endParaRPr lang="en-US" dirty="0"/>
          </a:p>
        </p:txBody>
      </p:sp>
      <p:sp>
        <p:nvSpPr>
          <p:cNvPr id="3" name="Content Placeholder 2">
            <a:extLst>
              <a:ext uri="{FF2B5EF4-FFF2-40B4-BE49-F238E27FC236}">
                <a16:creationId xmlns:a16="http://schemas.microsoft.com/office/drawing/2014/main" id="{DD963AD1-0442-0258-2ABA-FA1DA97FDC89}"/>
              </a:ext>
            </a:extLst>
          </p:cNvPr>
          <p:cNvSpPr>
            <a:spLocks noGrp="1"/>
          </p:cNvSpPr>
          <p:nvPr>
            <p:ph idx="1"/>
          </p:nvPr>
        </p:nvSpPr>
        <p:spPr>
          <a:xfrm>
            <a:off x="628650" y="1028700"/>
            <a:ext cx="7886700" cy="2773680"/>
          </a:xfrm>
        </p:spPr>
        <p:txBody>
          <a:bodyPr>
            <a:normAutofit/>
          </a:bodyPr>
          <a:lstStyle/>
          <a:p>
            <a:r>
              <a:rPr lang="en-US" sz="2400" b="1" dirty="0"/>
              <a:t>What is yours today, belonged to someone else yesterday and will belong to someone else tomorrow.</a:t>
            </a:r>
          </a:p>
          <a:p>
            <a:r>
              <a:rPr lang="en-US" sz="2400" b="1" dirty="0"/>
              <a:t>Change is the law of the universe.  So, be part of it.</a:t>
            </a:r>
          </a:p>
          <a:p>
            <a:endParaRPr lang="en-US" dirty="0"/>
          </a:p>
        </p:txBody>
      </p:sp>
      <p:sp>
        <p:nvSpPr>
          <p:cNvPr id="4" name="Slide Number Placeholder 3">
            <a:extLst>
              <a:ext uri="{FF2B5EF4-FFF2-40B4-BE49-F238E27FC236}">
                <a16:creationId xmlns:a16="http://schemas.microsoft.com/office/drawing/2014/main" id="{0A0249E2-F5FB-D7C1-D30B-DD60878E99F1}"/>
              </a:ext>
            </a:extLst>
          </p:cNvPr>
          <p:cNvSpPr>
            <a:spLocks noGrp="1"/>
          </p:cNvSpPr>
          <p:nvPr>
            <p:ph type="sldNum" sz="quarter" idx="10"/>
          </p:nvPr>
        </p:nvSpPr>
        <p:spPr/>
        <p:txBody>
          <a:bodyPr/>
          <a:lstStyle/>
          <a:p>
            <a:fld id="{DA05D499-8038-C642-91E0-FF7B8677CF19}" type="slidenum">
              <a:rPr lang="en-US" smtClean="0"/>
              <a:pPr/>
              <a:t>14</a:t>
            </a:fld>
            <a:endParaRPr lang="en-US"/>
          </a:p>
        </p:txBody>
      </p:sp>
    </p:spTree>
    <p:extLst>
      <p:ext uri="{BB962C8B-B14F-4D97-AF65-F5344CB8AC3E}">
        <p14:creationId xmlns:p14="http://schemas.microsoft.com/office/powerpoint/2010/main" val="332506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31F6-4564-4AC6-AD1F-2C66A93F6074}"/>
              </a:ext>
            </a:extLst>
          </p:cNvPr>
          <p:cNvSpPr>
            <a:spLocks noGrp="1"/>
          </p:cNvSpPr>
          <p:nvPr>
            <p:ph type="title"/>
          </p:nvPr>
        </p:nvSpPr>
        <p:spPr/>
        <p:txBody>
          <a:bodyPr>
            <a:normAutofit/>
          </a:bodyPr>
          <a:lstStyle/>
          <a:p>
            <a:r>
              <a:rPr lang="en-US" dirty="0"/>
              <a:t>What is strategic planning, and why should it be done?</a:t>
            </a:r>
          </a:p>
        </p:txBody>
      </p:sp>
      <p:sp>
        <p:nvSpPr>
          <p:cNvPr id="4" name="Slide Number Placeholder 3">
            <a:extLst>
              <a:ext uri="{FF2B5EF4-FFF2-40B4-BE49-F238E27FC236}">
                <a16:creationId xmlns:a16="http://schemas.microsoft.com/office/drawing/2014/main" id="{FC997D63-F64B-4651-92C1-2FA115A85FCF}"/>
              </a:ext>
            </a:extLst>
          </p:cNvPr>
          <p:cNvSpPr>
            <a:spLocks noGrp="1"/>
          </p:cNvSpPr>
          <p:nvPr>
            <p:ph type="sldNum" sz="quarter" idx="10"/>
          </p:nvPr>
        </p:nvSpPr>
        <p:spPr/>
        <p:txBody>
          <a:bodyPr/>
          <a:lstStyle/>
          <a:p>
            <a:fld id="{DA05D499-8038-C642-91E0-FF7B8677CF19}" type="slidenum">
              <a:rPr lang="en-US" smtClean="0"/>
              <a:pPr/>
              <a:t>2</a:t>
            </a:fld>
            <a:endParaRPr lang="en-US"/>
          </a:p>
        </p:txBody>
      </p:sp>
      <p:pic>
        <p:nvPicPr>
          <p:cNvPr id="6" name="Picture 5">
            <a:extLst>
              <a:ext uri="{FF2B5EF4-FFF2-40B4-BE49-F238E27FC236}">
                <a16:creationId xmlns:a16="http://schemas.microsoft.com/office/drawing/2014/main" id="{532CC931-5F5D-45F6-AAB7-54AB5793499E}"/>
              </a:ext>
            </a:extLst>
          </p:cNvPr>
          <p:cNvPicPr>
            <a:picLocks noChangeAspect="1"/>
          </p:cNvPicPr>
          <p:nvPr/>
        </p:nvPicPr>
        <p:blipFill rotWithShape="1">
          <a:blip r:embed="rId3"/>
          <a:srcRect t="22112" b="401"/>
          <a:stretch/>
        </p:blipFill>
        <p:spPr>
          <a:xfrm>
            <a:off x="0" y="1150070"/>
            <a:ext cx="9144000" cy="3533674"/>
          </a:xfrm>
          <a:prstGeom prst="rect">
            <a:avLst/>
          </a:prstGeom>
        </p:spPr>
      </p:pic>
      <p:sp>
        <p:nvSpPr>
          <p:cNvPr id="8" name="Content Placeholder 2">
            <a:extLst>
              <a:ext uri="{FF2B5EF4-FFF2-40B4-BE49-F238E27FC236}">
                <a16:creationId xmlns:a16="http://schemas.microsoft.com/office/drawing/2014/main" id="{A238000C-4325-4875-8599-A28248EB662E}"/>
              </a:ext>
            </a:extLst>
          </p:cNvPr>
          <p:cNvSpPr txBox="1">
            <a:spLocks/>
          </p:cNvSpPr>
          <p:nvPr/>
        </p:nvSpPr>
        <p:spPr>
          <a:xfrm>
            <a:off x="3197236" y="3584160"/>
            <a:ext cx="5535951" cy="9393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1800" dirty="0">
                <a:solidFill>
                  <a:schemeClr val="bg1"/>
                </a:solidFill>
                <a:latin typeface="+mn-lt"/>
              </a:rPr>
              <a:t>…is a process of defining strategy and making decisions about allocating resources to pursue that strategy.</a:t>
            </a:r>
          </a:p>
          <a:p>
            <a:pPr marL="0" indent="0">
              <a:spcBef>
                <a:spcPts val="0"/>
              </a:spcBef>
              <a:buFont typeface="Arial"/>
              <a:buNone/>
            </a:pPr>
            <a:r>
              <a:rPr lang="en-US" sz="1800" dirty="0">
                <a:solidFill>
                  <a:schemeClr val="bg1"/>
                </a:solidFill>
                <a:latin typeface="+mn-lt"/>
              </a:rPr>
              <a:t>…clarifies objectives and the path to achieving them.</a:t>
            </a:r>
          </a:p>
        </p:txBody>
      </p:sp>
      <p:sp>
        <p:nvSpPr>
          <p:cNvPr id="9" name="Rectangle 8">
            <a:extLst>
              <a:ext uri="{FF2B5EF4-FFF2-40B4-BE49-F238E27FC236}">
                <a16:creationId xmlns:a16="http://schemas.microsoft.com/office/drawing/2014/main" id="{042B905E-F3EF-40A2-8197-59B1640B86B1}"/>
              </a:ext>
            </a:extLst>
          </p:cNvPr>
          <p:cNvSpPr/>
          <p:nvPr/>
        </p:nvSpPr>
        <p:spPr>
          <a:xfrm>
            <a:off x="978777" y="3526983"/>
            <a:ext cx="2164439" cy="400110"/>
          </a:xfrm>
          <a:prstGeom prst="rect">
            <a:avLst/>
          </a:prstGeom>
        </p:spPr>
        <p:txBody>
          <a:bodyPr wrap="none">
            <a:spAutoFit/>
          </a:bodyPr>
          <a:lstStyle/>
          <a:p>
            <a:r>
              <a:rPr lang="en-US" sz="2000" b="1">
                <a:solidFill>
                  <a:schemeClr val="bg1"/>
                </a:solidFill>
              </a:rPr>
              <a:t>Strategic planning</a:t>
            </a:r>
          </a:p>
        </p:txBody>
      </p:sp>
    </p:spTree>
    <p:extLst>
      <p:ext uri="{BB962C8B-B14F-4D97-AF65-F5344CB8AC3E}">
        <p14:creationId xmlns:p14="http://schemas.microsoft.com/office/powerpoint/2010/main" val="307454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68525C-9F1D-44A4-8EA5-42C911DA8B9D}"/>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3" name="Title 2">
            <a:extLst>
              <a:ext uri="{FF2B5EF4-FFF2-40B4-BE49-F238E27FC236}">
                <a16:creationId xmlns:a16="http://schemas.microsoft.com/office/drawing/2014/main" id="{2A7E3163-11DD-4599-9490-49279A0DD8D6}"/>
              </a:ext>
            </a:extLst>
          </p:cNvPr>
          <p:cNvSpPr>
            <a:spLocks noGrp="1"/>
          </p:cNvSpPr>
          <p:nvPr>
            <p:ph type="title"/>
          </p:nvPr>
        </p:nvSpPr>
        <p:spPr>
          <a:xfrm>
            <a:off x="200281" y="0"/>
            <a:ext cx="8315069" cy="830581"/>
          </a:xfrm>
        </p:spPr>
        <p:txBody>
          <a:bodyPr/>
          <a:lstStyle/>
          <a:p>
            <a:r>
              <a:rPr lang="en-US" dirty="0"/>
              <a:t>Ground Rules for Strategic Planning</a:t>
            </a:r>
          </a:p>
        </p:txBody>
      </p:sp>
      <p:sp>
        <p:nvSpPr>
          <p:cNvPr id="4" name="Content Placeholder 3">
            <a:extLst>
              <a:ext uri="{FF2B5EF4-FFF2-40B4-BE49-F238E27FC236}">
                <a16:creationId xmlns:a16="http://schemas.microsoft.com/office/drawing/2014/main" id="{47B8C63C-CC94-4758-8437-605906943FBC}"/>
              </a:ext>
            </a:extLst>
          </p:cNvPr>
          <p:cNvSpPr>
            <a:spLocks noGrp="1"/>
          </p:cNvSpPr>
          <p:nvPr>
            <p:ph idx="1"/>
          </p:nvPr>
        </p:nvSpPr>
        <p:spPr>
          <a:xfrm>
            <a:off x="200281" y="830581"/>
            <a:ext cx="8577959" cy="3832244"/>
          </a:xfrm>
        </p:spPr>
        <p:txBody>
          <a:bodyPr>
            <a:normAutofit fontScale="92500" lnSpcReduction="10000"/>
          </a:bodyPr>
          <a:lstStyle/>
          <a:p>
            <a:pPr marL="574675" indent="-339725">
              <a:buAutoNum type="arabicPeriod"/>
            </a:pPr>
            <a:r>
              <a:rPr lang="en-US" sz="1800" dirty="0">
                <a:latin typeface="Times New Roman" panose="02020603050405020304" pitchFamily="18" charset="0"/>
                <a:cs typeface="Times New Roman" panose="02020603050405020304" pitchFamily="18" charset="0"/>
              </a:rPr>
              <a:t>Everyone comes with different experiences, understanding and beliefs.  Seek first to understand, then to be understood.</a:t>
            </a:r>
          </a:p>
          <a:p>
            <a:pPr marL="574675" indent="-339725">
              <a:buAutoNum type="arabicPeriod"/>
            </a:pPr>
            <a:r>
              <a:rPr lang="en-US" sz="1800" dirty="0">
                <a:latin typeface="Times New Roman" panose="02020603050405020304" pitchFamily="18" charset="0"/>
                <a:cs typeface="Times New Roman" panose="02020603050405020304" pitchFamily="18" charset="0"/>
              </a:rPr>
              <a:t>There are no bad, dumb, crazy, weird, stupid ideas.  All input welcome and encouraged.</a:t>
            </a:r>
          </a:p>
          <a:p>
            <a:pPr marL="574675" indent="-339725">
              <a:buAutoNum type="arabicPeriod"/>
            </a:pPr>
            <a:r>
              <a:rPr lang="en-US" sz="1800" dirty="0">
                <a:latin typeface="Times New Roman" panose="02020603050405020304" pitchFamily="18" charset="0"/>
                <a:cs typeface="Times New Roman" panose="02020603050405020304" pitchFamily="18" charset="0"/>
              </a:rPr>
              <a:t>The physician code of conduct is enabled:  Professional, Ethical, Welcoming, Safe</a:t>
            </a:r>
          </a:p>
          <a:p>
            <a:pPr marL="574675" indent="-339725">
              <a:buAutoNum type="arabicPeriod"/>
            </a:pPr>
            <a:r>
              <a:rPr lang="en-US" sz="1800" dirty="0">
                <a:latin typeface="Times New Roman" panose="02020603050405020304" pitchFamily="18" charset="0"/>
                <a:cs typeface="Times New Roman" panose="02020603050405020304" pitchFamily="18" charset="0"/>
              </a:rPr>
              <a:t> If the Chair/facilitator asks for a vote, silence will be interpreted as Agreement with the majority.</a:t>
            </a:r>
          </a:p>
          <a:p>
            <a:pPr marL="574675" indent="-339725">
              <a:buAutoNum type="arabicPeriod"/>
            </a:pPr>
            <a:r>
              <a:rPr lang="en-US" sz="1800" dirty="0">
                <a:latin typeface="Times New Roman" panose="02020603050405020304" pitchFamily="18" charset="0"/>
                <a:cs typeface="Times New Roman" panose="02020603050405020304" pitchFamily="18" charset="0"/>
              </a:rPr>
              <a:t>If you do not understand what is being discussed, Speak Up!  Ask for clarification until you understand.</a:t>
            </a:r>
          </a:p>
          <a:p>
            <a:pPr marL="574675" indent="-339725">
              <a:buAutoNum type="arabicPeriod"/>
            </a:pPr>
            <a:r>
              <a:rPr lang="en-US" sz="1800" dirty="0">
                <a:latin typeface="Times New Roman" panose="02020603050405020304" pitchFamily="18" charset="0"/>
                <a:cs typeface="Times New Roman" panose="02020603050405020304" pitchFamily="18" charset="0"/>
              </a:rPr>
              <a:t>If you are asked to create a work product and a personal conflict arises that will prevent you from completing, please let whoever assigned it know so alternative plans can be made.</a:t>
            </a:r>
          </a:p>
          <a:p>
            <a:pPr marL="342900" indent="-342900">
              <a:buAutoNum type="arabicPeriod"/>
            </a:pPr>
            <a:endParaRPr lang="en-US" dirty="0"/>
          </a:p>
        </p:txBody>
      </p:sp>
    </p:spTree>
    <p:extLst>
      <p:ext uri="{BB962C8B-B14F-4D97-AF65-F5344CB8AC3E}">
        <p14:creationId xmlns:p14="http://schemas.microsoft.com/office/powerpoint/2010/main" val="132795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1B55-56CA-E79E-ACD0-6423A1964BF6}"/>
              </a:ext>
            </a:extLst>
          </p:cNvPr>
          <p:cNvSpPr>
            <a:spLocks noGrp="1"/>
          </p:cNvSpPr>
          <p:nvPr>
            <p:ph type="title"/>
          </p:nvPr>
        </p:nvSpPr>
        <p:spPr>
          <a:xfrm>
            <a:off x="628650" y="138131"/>
            <a:ext cx="7886700" cy="578149"/>
          </a:xfrm>
        </p:spPr>
        <p:txBody>
          <a:bodyPr/>
          <a:lstStyle/>
          <a:p>
            <a:r>
              <a:rPr lang="en-US" dirty="0"/>
              <a:t>MSSNY Strategic Planning Outline</a:t>
            </a:r>
          </a:p>
        </p:txBody>
      </p:sp>
      <p:sp>
        <p:nvSpPr>
          <p:cNvPr id="3" name="Content Placeholder 2">
            <a:extLst>
              <a:ext uri="{FF2B5EF4-FFF2-40B4-BE49-F238E27FC236}">
                <a16:creationId xmlns:a16="http://schemas.microsoft.com/office/drawing/2014/main" id="{BB754B1D-7876-FDA7-49FE-6EE546F6798C}"/>
              </a:ext>
            </a:extLst>
          </p:cNvPr>
          <p:cNvSpPr>
            <a:spLocks noGrp="1"/>
          </p:cNvSpPr>
          <p:nvPr>
            <p:ph idx="1"/>
          </p:nvPr>
        </p:nvSpPr>
        <p:spPr>
          <a:xfrm>
            <a:off x="628650" y="853440"/>
            <a:ext cx="7886700" cy="3741769"/>
          </a:xfrm>
        </p:spPr>
        <p:txBody>
          <a:bodyPr>
            <a:normAutofit/>
          </a:bodyPr>
          <a:lstStyle/>
          <a:p>
            <a:r>
              <a:rPr lang="en-US" b="1" dirty="0"/>
              <a:t>Objectives</a:t>
            </a:r>
          </a:p>
          <a:p>
            <a:r>
              <a:rPr lang="en-US" b="1" dirty="0"/>
              <a:t>SMART Goals</a:t>
            </a:r>
          </a:p>
          <a:p>
            <a:r>
              <a:rPr lang="en-US" b="1" dirty="0"/>
              <a:t>Tactics</a:t>
            </a:r>
          </a:p>
          <a:p>
            <a:r>
              <a:rPr lang="en-US" b="1" dirty="0"/>
              <a:t>Metrics</a:t>
            </a:r>
          </a:p>
          <a:p>
            <a:r>
              <a:rPr lang="en-US" b="1" dirty="0"/>
              <a:t>Resources Needed</a:t>
            </a:r>
          </a:p>
          <a:p>
            <a:r>
              <a:rPr lang="en-US" b="1" dirty="0"/>
              <a:t>Barriers</a:t>
            </a:r>
          </a:p>
          <a:p>
            <a:r>
              <a:rPr lang="en-US" b="1" dirty="0"/>
              <a:t>Team</a:t>
            </a:r>
          </a:p>
          <a:p>
            <a:r>
              <a:rPr lang="en-US" b="1" dirty="0"/>
              <a:t>Next Steps</a:t>
            </a:r>
          </a:p>
          <a:p>
            <a:endParaRPr lang="en-US" dirty="0"/>
          </a:p>
        </p:txBody>
      </p:sp>
      <p:sp>
        <p:nvSpPr>
          <p:cNvPr id="4" name="Slide Number Placeholder 3">
            <a:extLst>
              <a:ext uri="{FF2B5EF4-FFF2-40B4-BE49-F238E27FC236}">
                <a16:creationId xmlns:a16="http://schemas.microsoft.com/office/drawing/2014/main" id="{A04A2E76-79EA-CD18-3086-F53D39B0ABBD}"/>
              </a:ext>
            </a:extLst>
          </p:cNvPr>
          <p:cNvSpPr>
            <a:spLocks noGrp="1"/>
          </p:cNvSpPr>
          <p:nvPr>
            <p:ph type="sldNum" sz="quarter" idx="10"/>
          </p:nvPr>
        </p:nvSpPr>
        <p:spPr/>
        <p:txBody>
          <a:bodyPr/>
          <a:lstStyle/>
          <a:p>
            <a:fld id="{DA05D499-8038-C642-91E0-FF7B8677CF19}" type="slidenum">
              <a:rPr lang="en-US" smtClean="0"/>
              <a:pPr/>
              <a:t>4</a:t>
            </a:fld>
            <a:endParaRPr lang="en-US"/>
          </a:p>
        </p:txBody>
      </p:sp>
    </p:spTree>
    <p:extLst>
      <p:ext uri="{BB962C8B-B14F-4D97-AF65-F5344CB8AC3E}">
        <p14:creationId xmlns:p14="http://schemas.microsoft.com/office/powerpoint/2010/main" val="135058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3055-6216-84E1-22A9-BC31BD8218B4}"/>
              </a:ext>
            </a:extLst>
          </p:cNvPr>
          <p:cNvSpPr>
            <a:spLocks noGrp="1"/>
          </p:cNvSpPr>
          <p:nvPr>
            <p:ph type="title"/>
          </p:nvPr>
        </p:nvSpPr>
        <p:spPr>
          <a:xfrm>
            <a:off x="628650" y="138131"/>
            <a:ext cx="7886700" cy="540049"/>
          </a:xfrm>
        </p:spPr>
        <p:txBody>
          <a:bodyPr/>
          <a:lstStyle/>
          <a:p>
            <a:r>
              <a:rPr lang="en-US" dirty="0"/>
              <a:t>What are Strategic Objectives?</a:t>
            </a:r>
          </a:p>
        </p:txBody>
      </p:sp>
      <p:sp>
        <p:nvSpPr>
          <p:cNvPr id="3" name="Content Placeholder 2">
            <a:extLst>
              <a:ext uri="{FF2B5EF4-FFF2-40B4-BE49-F238E27FC236}">
                <a16:creationId xmlns:a16="http://schemas.microsoft.com/office/drawing/2014/main" id="{247EB7ED-BE90-91E0-00C1-C9744015339C}"/>
              </a:ext>
            </a:extLst>
          </p:cNvPr>
          <p:cNvSpPr>
            <a:spLocks noGrp="1"/>
          </p:cNvSpPr>
          <p:nvPr>
            <p:ph idx="1"/>
          </p:nvPr>
        </p:nvSpPr>
        <p:spPr>
          <a:xfrm>
            <a:off x="628650" y="762000"/>
            <a:ext cx="7886700" cy="3833209"/>
          </a:xfrm>
        </p:spPr>
        <p:txBody>
          <a:bodyPr>
            <a:normAutofit fontScale="92500" lnSpcReduction="10000"/>
          </a:bodyPr>
          <a:lstStyle/>
          <a:p>
            <a:r>
              <a:rPr lang="en-US" b="1" dirty="0"/>
              <a:t>They are Statements that indicate what is critical or important in MSSNY organizational strategy over the next 3-5 years.</a:t>
            </a:r>
          </a:p>
          <a:p>
            <a:r>
              <a:rPr lang="en-US" b="1" dirty="0"/>
              <a:t>They should be clear, well defined and unambiguous.  Each objective should be focused on one key outcome.</a:t>
            </a:r>
          </a:p>
          <a:p>
            <a:r>
              <a:rPr lang="en-US" b="1" dirty="0"/>
              <a:t>Variables to consider include members, products, services, markets (county/state/national), finances, technology, production capability, external impacts and people.</a:t>
            </a:r>
          </a:p>
          <a:p>
            <a:r>
              <a:rPr lang="en-US" b="1" dirty="0"/>
              <a:t>Strategic Objectives should be aligned with MSSNY’s Mission </a:t>
            </a:r>
          </a:p>
          <a:p>
            <a:pPr lvl="1"/>
            <a:r>
              <a:rPr lang="en-US" dirty="0"/>
              <a:t>To advance the health of the residents of our State by promoting a favorable environment for medicine through advocacy, education and professional community for New York State physicians</a:t>
            </a:r>
          </a:p>
          <a:p>
            <a:pPr lvl="1"/>
            <a:r>
              <a:rPr lang="en-US" dirty="0"/>
              <a:t>To improve the health and well-being of our community through promoting wellness, fostering collaborative relationships, providing personal and professional development of physicians and engaging in healthcare advocacy</a:t>
            </a:r>
          </a:p>
          <a:p>
            <a:endParaRPr lang="en-US" dirty="0"/>
          </a:p>
        </p:txBody>
      </p:sp>
      <p:sp>
        <p:nvSpPr>
          <p:cNvPr id="4" name="Slide Number Placeholder 3">
            <a:extLst>
              <a:ext uri="{FF2B5EF4-FFF2-40B4-BE49-F238E27FC236}">
                <a16:creationId xmlns:a16="http://schemas.microsoft.com/office/drawing/2014/main" id="{407B04FA-5217-0BCB-A4ED-D2B6A0602074}"/>
              </a:ext>
            </a:extLst>
          </p:cNvPr>
          <p:cNvSpPr>
            <a:spLocks noGrp="1"/>
          </p:cNvSpPr>
          <p:nvPr>
            <p:ph type="sldNum" sz="quarter" idx="10"/>
          </p:nvPr>
        </p:nvSpPr>
        <p:spPr/>
        <p:txBody>
          <a:bodyPr/>
          <a:lstStyle/>
          <a:p>
            <a:fld id="{DA05D499-8038-C642-91E0-FF7B8677CF19}" type="slidenum">
              <a:rPr lang="en-US" smtClean="0"/>
              <a:pPr/>
              <a:t>5</a:t>
            </a:fld>
            <a:endParaRPr lang="en-US"/>
          </a:p>
        </p:txBody>
      </p:sp>
    </p:spTree>
    <p:extLst>
      <p:ext uri="{BB962C8B-B14F-4D97-AF65-F5344CB8AC3E}">
        <p14:creationId xmlns:p14="http://schemas.microsoft.com/office/powerpoint/2010/main" val="149975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31F6-4564-4AC6-AD1F-2C66A93F6074}"/>
              </a:ext>
            </a:extLst>
          </p:cNvPr>
          <p:cNvSpPr>
            <a:spLocks noGrp="1"/>
          </p:cNvSpPr>
          <p:nvPr>
            <p:ph type="title"/>
          </p:nvPr>
        </p:nvSpPr>
        <p:spPr>
          <a:xfrm>
            <a:off x="628650" y="138131"/>
            <a:ext cx="7886700" cy="601009"/>
          </a:xfrm>
        </p:spPr>
        <p:txBody>
          <a:bodyPr>
            <a:normAutofit/>
          </a:bodyPr>
          <a:lstStyle/>
          <a:p>
            <a:r>
              <a:rPr lang="en-US" dirty="0">
                <a:solidFill>
                  <a:schemeClr val="accent1">
                    <a:lumMod val="60000"/>
                    <a:lumOff val="40000"/>
                  </a:schemeClr>
                </a:solidFill>
              </a:rPr>
              <a:t>SMART Goals </a:t>
            </a:r>
          </a:p>
        </p:txBody>
      </p:sp>
      <p:sp>
        <p:nvSpPr>
          <p:cNvPr id="4" name="Slide Number Placeholder 3">
            <a:extLst>
              <a:ext uri="{FF2B5EF4-FFF2-40B4-BE49-F238E27FC236}">
                <a16:creationId xmlns:a16="http://schemas.microsoft.com/office/drawing/2014/main" id="{FC997D63-F64B-4651-92C1-2FA115A85FCF}"/>
              </a:ext>
            </a:extLst>
          </p:cNvPr>
          <p:cNvSpPr>
            <a:spLocks noGrp="1"/>
          </p:cNvSpPr>
          <p:nvPr>
            <p:ph type="sldNum" sz="quarter" idx="10"/>
          </p:nvPr>
        </p:nvSpPr>
        <p:spPr/>
        <p:txBody>
          <a:bodyPr/>
          <a:lstStyle/>
          <a:p>
            <a:fld id="{DA05D499-8038-C642-91E0-FF7B8677CF19}" type="slidenum">
              <a:rPr lang="en-US" smtClean="0"/>
              <a:pPr/>
              <a:t>6</a:t>
            </a:fld>
            <a:endParaRPr lang="en-US"/>
          </a:p>
        </p:txBody>
      </p:sp>
      <p:pic>
        <p:nvPicPr>
          <p:cNvPr id="1026" name="Picture 2" descr="SMART-Smart Goals Examples-Tips from Pros image, acronym">
            <a:extLst>
              <a:ext uri="{FF2B5EF4-FFF2-40B4-BE49-F238E27FC236}">
                <a16:creationId xmlns:a16="http://schemas.microsoft.com/office/drawing/2014/main" id="{0A638E54-B4A7-4694-B3CE-94A484025A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859"/>
          <a:stretch/>
        </p:blipFill>
        <p:spPr bwMode="auto">
          <a:xfrm>
            <a:off x="156582" y="845820"/>
            <a:ext cx="8897105" cy="23417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1EA860-30B8-4C15-ABC4-D384E1B94F35}"/>
              </a:ext>
            </a:extLst>
          </p:cNvPr>
          <p:cNvSpPr txBox="1"/>
          <p:nvPr/>
        </p:nvSpPr>
        <p:spPr>
          <a:xfrm>
            <a:off x="449388" y="3235099"/>
            <a:ext cx="1475280" cy="723275"/>
          </a:xfrm>
          <a:prstGeom prst="rect">
            <a:avLst/>
          </a:prstGeom>
          <a:noFill/>
        </p:spPr>
        <p:txBody>
          <a:bodyPr wrap="square" rtlCol="0">
            <a:spAutoFit/>
          </a:bodyPr>
          <a:lstStyle/>
          <a:p>
            <a:pPr algn="ctr">
              <a:spcAft>
                <a:spcPts val="600"/>
              </a:spcAft>
            </a:pPr>
            <a:r>
              <a:rPr lang="en-US" sz="1200" b="1" dirty="0">
                <a:solidFill>
                  <a:schemeClr val="accent1">
                    <a:lumMod val="60000"/>
                    <a:lumOff val="40000"/>
                  </a:schemeClr>
                </a:solidFill>
              </a:rPr>
              <a:t>State who will do what.</a:t>
            </a:r>
          </a:p>
          <a:p>
            <a:pPr algn="ctr">
              <a:spcAft>
                <a:spcPts val="600"/>
              </a:spcAft>
            </a:pPr>
            <a:r>
              <a:rPr lang="en-US" sz="1200" b="1" dirty="0">
                <a:solidFill>
                  <a:schemeClr val="accent1">
                    <a:lumMod val="60000"/>
                    <a:lumOff val="40000"/>
                  </a:schemeClr>
                </a:solidFill>
              </a:rPr>
              <a:t>Use action verbs.</a:t>
            </a:r>
          </a:p>
        </p:txBody>
      </p:sp>
      <p:sp>
        <p:nvSpPr>
          <p:cNvPr id="11" name="TextBox 10">
            <a:extLst>
              <a:ext uri="{FF2B5EF4-FFF2-40B4-BE49-F238E27FC236}">
                <a16:creationId xmlns:a16="http://schemas.microsoft.com/office/drawing/2014/main" id="{43935AEC-6D3E-4AA4-A287-3DCD83C5832C}"/>
              </a:ext>
            </a:extLst>
          </p:cNvPr>
          <p:cNvSpPr txBox="1"/>
          <p:nvPr/>
        </p:nvSpPr>
        <p:spPr>
          <a:xfrm>
            <a:off x="2063265" y="3235099"/>
            <a:ext cx="1491785" cy="907941"/>
          </a:xfrm>
          <a:prstGeom prst="rect">
            <a:avLst/>
          </a:prstGeom>
          <a:noFill/>
        </p:spPr>
        <p:txBody>
          <a:bodyPr wrap="square" rtlCol="0">
            <a:spAutoFit/>
          </a:bodyPr>
          <a:lstStyle/>
          <a:p>
            <a:pPr algn="ctr">
              <a:spcAft>
                <a:spcPts val="600"/>
              </a:spcAft>
            </a:pPr>
            <a:r>
              <a:rPr lang="en-US" sz="1200" b="1" dirty="0">
                <a:solidFill>
                  <a:schemeClr val="accent1">
                    <a:lumMod val="60000"/>
                    <a:lumOff val="40000"/>
                  </a:schemeClr>
                </a:solidFill>
              </a:rPr>
              <a:t>Provide a way to evaluate.</a:t>
            </a:r>
          </a:p>
          <a:p>
            <a:pPr algn="ctr">
              <a:spcAft>
                <a:spcPts val="600"/>
              </a:spcAft>
            </a:pPr>
            <a:r>
              <a:rPr lang="en-US" sz="1200" b="1" dirty="0">
                <a:solidFill>
                  <a:schemeClr val="accent1">
                    <a:lumMod val="60000"/>
                    <a:lumOff val="40000"/>
                  </a:schemeClr>
                </a:solidFill>
              </a:rPr>
              <a:t>Use metrics or data targets.</a:t>
            </a:r>
          </a:p>
        </p:txBody>
      </p:sp>
      <p:sp>
        <p:nvSpPr>
          <p:cNvPr id="12" name="TextBox 11">
            <a:extLst>
              <a:ext uri="{FF2B5EF4-FFF2-40B4-BE49-F238E27FC236}">
                <a16:creationId xmlns:a16="http://schemas.microsoft.com/office/drawing/2014/main" id="{43E3418A-55F7-4517-B9D9-BD4A1DE476BD}"/>
              </a:ext>
            </a:extLst>
          </p:cNvPr>
          <p:cNvSpPr txBox="1"/>
          <p:nvPr/>
        </p:nvSpPr>
        <p:spPr>
          <a:xfrm>
            <a:off x="3832244" y="3235099"/>
            <a:ext cx="1483239" cy="830997"/>
          </a:xfrm>
          <a:prstGeom prst="rect">
            <a:avLst/>
          </a:prstGeom>
          <a:noFill/>
        </p:spPr>
        <p:txBody>
          <a:bodyPr wrap="square" rtlCol="0">
            <a:spAutoFit/>
          </a:bodyPr>
          <a:lstStyle/>
          <a:p>
            <a:pPr algn="ctr">
              <a:spcAft>
                <a:spcPts val="600"/>
              </a:spcAft>
            </a:pPr>
            <a:r>
              <a:rPr lang="en-US" sz="1200" b="1" dirty="0">
                <a:solidFill>
                  <a:schemeClr val="accent1">
                    <a:lumMod val="60000"/>
                    <a:lumOff val="40000"/>
                  </a:schemeClr>
                </a:solidFill>
              </a:rPr>
              <a:t>Ensure feasibility within timeframe, and with available resources.</a:t>
            </a:r>
          </a:p>
        </p:txBody>
      </p:sp>
      <p:sp>
        <p:nvSpPr>
          <p:cNvPr id="13" name="TextBox 12">
            <a:extLst>
              <a:ext uri="{FF2B5EF4-FFF2-40B4-BE49-F238E27FC236}">
                <a16:creationId xmlns:a16="http://schemas.microsoft.com/office/drawing/2014/main" id="{269660BC-02E5-4F45-94A1-FDC67C59D073}"/>
              </a:ext>
            </a:extLst>
          </p:cNvPr>
          <p:cNvSpPr txBox="1"/>
          <p:nvPr/>
        </p:nvSpPr>
        <p:spPr>
          <a:xfrm>
            <a:off x="7370203" y="3235099"/>
            <a:ext cx="1500332" cy="461665"/>
          </a:xfrm>
          <a:prstGeom prst="rect">
            <a:avLst/>
          </a:prstGeom>
          <a:noFill/>
        </p:spPr>
        <p:txBody>
          <a:bodyPr wrap="square" rtlCol="0">
            <a:spAutoFit/>
          </a:bodyPr>
          <a:lstStyle/>
          <a:p>
            <a:pPr algn="ctr">
              <a:spcAft>
                <a:spcPts val="600"/>
              </a:spcAft>
            </a:pPr>
            <a:r>
              <a:rPr lang="en-US" sz="1200" b="1" dirty="0">
                <a:solidFill>
                  <a:schemeClr val="accent1">
                    <a:lumMod val="60000"/>
                    <a:lumOff val="40000"/>
                  </a:schemeClr>
                </a:solidFill>
              </a:rPr>
              <a:t>State when you’ll get it done.</a:t>
            </a:r>
          </a:p>
        </p:txBody>
      </p:sp>
      <p:sp>
        <p:nvSpPr>
          <p:cNvPr id="14" name="TextBox 13">
            <a:extLst>
              <a:ext uri="{FF2B5EF4-FFF2-40B4-BE49-F238E27FC236}">
                <a16:creationId xmlns:a16="http://schemas.microsoft.com/office/drawing/2014/main" id="{8A7298B9-E386-4DC5-BEFA-45A5A45D390C}"/>
              </a:ext>
            </a:extLst>
          </p:cNvPr>
          <p:cNvSpPr txBox="1"/>
          <p:nvPr/>
        </p:nvSpPr>
        <p:spPr>
          <a:xfrm>
            <a:off x="5592677" y="3235099"/>
            <a:ext cx="1500332" cy="646331"/>
          </a:xfrm>
          <a:prstGeom prst="rect">
            <a:avLst/>
          </a:prstGeom>
          <a:noFill/>
        </p:spPr>
        <p:txBody>
          <a:bodyPr wrap="square" rtlCol="0">
            <a:spAutoFit/>
          </a:bodyPr>
          <a:lstStyle/>
          <a:p>
            <a:pPr algn="ctr">
              <a:spcAft>
                <a:spcPts val="600"/>
              </a:spcAft>
            </a:pPr>
            <a:r>
              <a:rPr lang="en-US" sz="1200" b="1" dirty="0">
                <a:solidFill>
                  <a:schemeClr val="accent1">
                    <a:lumMod val="60000"/>
                    <a:lumOff val="40000"/>
                  </a:schemeClr>
                </a:solidFill>
              </a:rPr>
              <a:t>Ensure alignment with objectives and overall mission</a:t>
            </a:r>
          </a:p>
        </p:txBody>
      </p:sp>
      <p:sp>
        <p:nvSpPr>
          <p:cNvPr id="15" name="TextBox 14">
            <a:extLst>
              <a:ext uri="{FF2B5EF4-FFF2-40B4-BE49-F238E27FC236}">
                <a16:creationId xmlns:a16="http://schemas.microsoft.com/office/drawing/2014/main" id="{33C46F99-DA0D-4875-8C51-ACAA8DBCDF57}"/>
              </a:ext>
            </a:extLst>
          </p:cNvPr>
          <p:cNvSpPr txBox="1"/>
          <p:nvPr/>
        </p:nvSpPr>
        <p:spPr>
          <a:xfrm>
            <a:off x="5592677" y="4448709"/>
            <a:ext cx="3360215" cy="369332"/>
          </a:xfrm>
          <a:prstGeom prst="rect">
            <a:avLst/>
          </a:prstGeom>
          <a:noFill/>
        </p:spPr>
        <p:txBody>
          <a:bodyPr wrap="none" rtlCol="0">
            <a:spAutoFit/>
          </a:bodyPr>
          <a:lstStyle/>
          <a:p>
            <a:r>
              <a:rPr lang="en-US" sz="900"/>
              <a:t>Adapted from: </a:t>
            </a:r>
            <a:r>
              <a:rPr lang="en-US" sz="900">
                <a:hlinkClick r:id="rId3"/>
              </a:rPr>
              <a:t>https://fitsmallbusiness.com/smart-goals-examples/</a:t>
            </a:r>
            <a:endParaRPr lang="en-US" sz="900"/>
          </a:p>
          <a:p>
            <a:r>
              <a:rPr lang="en-US" sz="900"/>
              <a:t> </a:t>
            </a:r>
          </a:p>
        </p:txBody>
      </p:sp>
    </p:spTree>
    <p:extLst>
      <p:ext uri="{BB962C8B-B14F-4D97-AF65-F5344CB8AC3E}">
        <p14:creationId xmlns:p14="http://schemas.microsoft.com/office/powerpoint/2010/main" val="11853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31F6-4564-4AC6-AD1F-2C66A93F6074}"/>
              </a:ext>
            </a:extLst>
          </p:cNvPr>
          <p:cNvSpPr>
            <a:spLocks noGrp="1"/>
          </p:cNvSpPr>
          <p:nvPr>
            <p:ph type="title"/>
          </p:nvPr>
        </p:nvSpPr>
        <p:spPr/>
        <p:txBody>
          <a:bodyPr>
            <a:normAutofit/>
          </a:bodyPr>
          <a:lstStyle/>
          <a:p>
            <a:r>
              <a:rPr lang="en-US"/>
              <a:t>SMART goal structures</a:t>
            </a:r>
          </a:p>
        </p:txBody>
      </p:sp>
      <p:sp>
        <p:nvSpPr>
          <p:cNvPr id="4" name="Slide Number Placeholder 3">
            <a:extLst>
              <a:ext uri="{FF2B5EF4-FFF2-40B4-BE49-F238E27FC236}">
                <a16:creationId xmlns:a16="http://schemas.microsoft.com/office/drawing/2014/main" id="{FC997D63-F64B-4651-92C1-2FA115A85FCF}"/>
              </a:ext>
            </a:extLst>
          </p:cNvPr>
          <p:cNvSpPr>
            <a:spLocks noGrp="1"/>
          </p:cNvSpPr>
          <p:nvPr>
            <p:ph type="sldNum" sz="quarter" idx="10"/>
          </p:nvPr>
        </p:nvSpPr>
        <p:spPr/>
        <p:txBody>
          <a:bodyPr/>
          <a:lstStyle/>
          <a:p>
            <a:fld id="{DA05D499-8038-C642-91E0-FF7B8677CF19}" type="slidenum">
              <a:rPr lang="en-US" smtClean="0"/>
              <a:pPr/>
              <a:t>7</a:t>
            </a:fld>
            <a:endParaRPr lang="en-US"/>
          </a:p>
        </p:txBody>
      </p:sp>
      <p:sp>
        <p:nvSpPr>
          <p:cNvPr id="6" name="TextBox 5">
            <a:extLst>
              <a:ext uri="{FF2B5EF4-FFF2-40B4-BE49-F238E27FC236}">
                <a16:creationId xmlns:a16="http://schemas.microsoft.com/office/drawing/2014/main" id="{7D069C7B-C535-4694-90B2-4BA14B7A0AF2}"/>
              </a:ext>
            </a:extLst>
          </p:cNvPr>
          <p:cNvSpPr txBox="1"/>
          <p:nvPr/>
        </p:nvSpPr>
        <p:spPr>
          <a:xfrm>
            <a:off x="3616786" y="4448709"/>
            <a:ext cx="5375189" cy="369332"/>
          </a:xfrm>
          <a:prstGeom prst="rect">
            <a:avLst/>
          </a:prstGeom>
          <a:noFill/>
        </p:spPr>
        <p:txBody>
          <a:bodyPr wrap="none" rtlCol="0">
            <a:spAutoFit/>
          </a:bodyPr>
          <a:lstStyle/>
          <a:p>
            <a:r>
              <a:rPr lang="en-US" sz="900"/>
              <a:t>Adapted from: </a:t>
            </a:r>
            <a:r>
              <a:rPr lang="en-US" sz="900">
                <a:hlinkClick r:id="rId2"/>
              </a:rPr>
              <a:t>https://www.health.state.mn.us/communities/practice/resources/phqitoolbox/objectives.html</a:t>
            </a:r>
            <a:endParaRPr lang="en-US" sz="900"/>
          </a:p>
          <a:p>
            <a:r>
              <a:rPr lang="en-US" sz="900"/>
              <a:t> </a:t>
            </a:r>
          </a:p>
        </p:txBody>
      </p:sp>
      <p:sp>
        <p:nvSpPr>
          <p:cNvPr id="13" name="Rectangle 12">
            <a:extLst>
              <a:ext uri="{FF2B5EF4-FFF2-40B4-BE49-F238E27FC236}">
                <a16:creationId xmlns:a16="http://schemas.microsoft.com/office/drawing/2014/main" id="{160AB849-2581-47FF-829B-5A5042EFB8A2}"/>
              </a:ext>
            </a:extLst>
          </p:cNvPr>
          <p:cNvSpPr/>
          <p:nvPr/>
        </p:nvSpPr>
        <p:spPr>
          <a:xfrm>
            <a:off x="663196" y="1387360"/>
            <a:ext cx="7440694" cy="2554545"/>
          </a:xfrm>
          <a:prstGeom prst="rect">
            <a:avLst/>
          </a:prstGeom>
        </p:spPr>
        <p:txBody>
          <a:bodyPr wrap="square">
            <a:spAutoFit/>
          </a:bodyPr>
          <a:lstStyle/>
          <a:p>
            <a:pPr marL="457200" indent="-457200">
              <a:lnSpc>
                <a:spcPct val="200000"/>
              </a:lnSpc>
              <a:buFont typeface="+mj-lt"/>
              <a:buAutoNum type="arabicPeriod"/>
            </a:pPr>
            <a:r>
              <a:rPr lang="en-US" sz="2000" dirty="0">
                <a:solidFill>
                  <a:srgbClr val="000000"/>
                </a:solidFill>
              </a:rPr>
              <a:t>[</a:t>
            </a:r>
            <a:r>
              <a:rPr lang="en-US" sz="2000" b="1" dirty="0">
                <a:solidFill>
                  <a:srgbClr val="000000"/>
                </a:solidFill>
              </a:rPr>
              <a:t>Who</a:t>
            </a:r>
            <a:r>
              <a:rPr lang="en-US" sz="2000" dirty="0">
                <a:solidFill>
                  <a:srgbClr val="000000"/>
                </a:solidFill>
              </a:rPr>
              <a:t>] will do [</a:t>
            </a:r>
            <a:r>
              <a:rPr lang="en-US" sz="2000" b="1" dirty="0">
                <a:solidFill>
                  <a:srgbClr val="000000"/>
                </a:solidFill>
              </a:rPr>
              <a:t>what</a:t>
            </a:r>
            <a:r>
              <a:rPr lang="en-US" sz="2000" dirty="0">
                <a:solidFill>
                  <a:srgbClr val="000000"/>
                </a:solidFill>
              </a:rPr>
              <a:t>] resulting in [</a:t>
            </a:r>
            <a:r>
              <a:rPr lang="en-US" sz="2000" b="1" dirty="0">
                <a:solidFill>
                  <a:srgbClr val="000000"/>
                </a:solidFill>
              </a:rPr>
              <a:t>measure</a:t>
            </a:r>
            <a:r>
              <a:rPr lang="en-US" sz="2000" dirty="0">
                <a:solidFill>
                  <a:srgbClr val="000000"/>
                </a:solidFill>
              </a:rPr>
              <a:t>] by [</a:t>
            </a:r>
            <a:r>
              <a:rPr lang="en-US" sz="2000" b="1" dirty="0">
                <a:solidFill>
                  <a:srgbClr val="000000"/>
                </a:solidFill>
              </a:rPr>
              <a:t>when</a:t>
            </a:r>
            <a:r>
              <a:rPr lang="en-US" sz="2000" dirty="0">
                <a:solidFill>
                  <a:srgbClr val="000000"/>
                </a:solidFill>
              </a:rPr>
              <a:t>].</a:t>
            </a:r>
          </a:p>
          <a:p>
            <a:pPr marL="457200" indent="-457200">
              <a:lnSpc>
                <a:spcPct val="200000"/>
              </a:lnSpc>
              <a:buFont typeface="+mj-lt"/>
              <a:buAutoNum type="arabicPeriod"/>
            </a:pPr>
            <a:r>
              <a:rPr lang="en-US" sz="2000" dirty="0">
                <a:solidFill>
                  <a:srgbClr val="000000"/>
                </a:solidFill>
              </a:rPr>
              <a:t>By [</a:t>
            </a:r>
            <a:r>
              <a:rPr lang="en-US" sz="2000" b="1" dirty="0">
                <a:solidFill>
                  <a:srgbClr val="000000"/>
                </a:solidFill>
              </a:rPr>
              <a:t>when</a:t>
            </a:r>
            <a:r>
              <a:rPr lang="en-US" sz="2000" dirty="0">
                <a:solidFill>
                  <a:srgbClr val="000000"/>
                </a:solidFill>
              </a:rPr>
              <a:t>], [</a:t>
            </a:r>
            <a:r>
              <a:rPr lang="en-US" sz="2000" b="1" dirty="0">
                <a:solidFill>
                  <a:srgbClr val="000000"/>
                </a:solidFill>
              </a:rPr>
              <a:t>who</a:t>
            </a:r>
            <a:r>
              <a:rPr lang="en-US" sz="2000" dirty="0">
                <a:solidFill>
                  <a:srgbClr val="000000"/>
                </a:solidFill>
              </a:rPr>
              <a:t>] will do [</a:t>
            </a:r>
            <a:r>
              <a:rPr lang="en-US" sz="2000" b="1" dirty="0">
                <a:solidFill>
                  <a:srgbClr val="000000"/>
                </a:solidFill>
              </a:rPr>
              <a:t>what</a:t>
            </a:r>
            <a:r>
              <a:rPr lang="en-US" sz="2000" dirty="0">
                <a:solidFill>
                  <a:srgbClr val="000000"/>
                </a:solidFill>
              </a:rPr>
              <a:t>] resulting in [</a:t>
            </a:r>
            <a:r>
              <a:rPr lang="en-US" sz="2000" b="1" dirty="0">
                <a:solidFill>
                  <a:srgbClr val="000000"/>
                </a:solidFill>
              </a:rPr>
              <a:t>measure</a:t>
            </a:r>
            <a:r>
              <a:rPr lang="en-US" sz="2000" dirty="0">
                <a:solidFill>
                  <a:srgbClr val="000000"/>
                </a:solidFill>
              </a:rPr>
              <a:t>].</a:t>
            </a:r>
          </a:p>
          <a:p>
            <a:pPr marL="457200" indent="-457200">
              <a:lnSpc>
                <a:spcPct val="200000"/>
              </a:lnSpc>
              <a:buFont typeface="+mj-lt"/>
              <a:buAutoNum type="arabicPeriod"/>
            </a:pPr>
            <a:r>
              <a:rPr lang="en-US" sz="2000" dirty="0">
                <a:solidFill>
                  <a:srgbClr val="000000"/>
                </a:solidFill>
              </a:rPr>
              <a:t>By [</a:t>
            </a:r>
            <a:r>
              <a:rPr lang="en-US" sz="2000" b="1" dirty="0">
                <a:solidFill>
                  <a:srgbClr val="000000"/>
                </a:solidFill>
              </a:rPr>
              <a:t>when</a:t>
            </a:r>
            <a:r>
              <a:rPr lang="en-US" sz="2000" dirty="0">
                <a:solidFill>
                  <a:srgbClr val="000000"/>
                </a:solidFill>
              </a:rPr>
              <a:t>], [</a:t>
            </a:r>
            <a:r>
              <a:rPr lang="en-US" sz="2000" b="1" dirty="0">
                <a:solidFill>
                  <a:srgbClr val="000000"/>
                </a:solidFill>
              </a:rPr>
              <a:t>measure - includes who and what</a:t>
            </a:r>
            <a:r>
              <a:rPr lang="en-US" sz="2000" dirty="0">
                <a:solidFill>
                  <a:srgbClr val="000000"/>
                </a:solidFill>
              </a:rPr>
              <a:t>].</a:t>
            </a:r>
          </a:p>
          <a:p>
            <a:pPr marL="457200" indent="-457200">
              <a:lnSpc>
                <a:spcPct val="200000"/>
              </a:lnSpc>
              <a:buFont typeface="+mj-lt"/>
              <a:buAutoNum type="arabicPeriod"/>
            </a:pPr>
            <a:r>
              <a:rPr lang="en-US" sz="2000" dirty="0">
                <a:solidFill>
                  <a:srgbClr val="000000"/>
                </a:solidFill>
              </a:rPr>
              <a:t>[</a:t>
            </a:r>
            <a:r>
              <a:rPr lang="en-US" sz="2000" b="1" dirty="0">
                <a:solidFill>
                  <a:srgbClr val="000000"/>
                </a:solidFill>
              </a:rPr>
              <a:t>Measure – includes who and what</a:t>
            </a:r>
            <a:r>
              <a:rPr lang="en-US" sz="2000" dirty="0">
                <a:solidFill>
                  <a:srgbClr val="000000"/>
                </a:solidFill>
              </a:rPr>
              <a:t>] by [</a:t>
            </a:r>
            <a:r>
              <a:rPr lang="en-US" sz="2000" b="1" dirty="0">
                <a:solidFill>
                  <a:srgbClr val="000000"/>
                </a:solidFill>
              </a:rPr>
              <a:t>when</a:t>
            </a:r>
            <a:r>
              <a:rPr lang="en-US" sz="2000" dirty="0">
                <a:solidFill>
                  <a:srgbClr val="000000"/>
                </a:solidFill>
              </a:rPr>
              <a:t>].</a:t>
            </a:r>
            <a:endParaRPr lang="en-US" sz="2000" b="0" i="0" dirty="0">
              <a:solidFill>
                <a:srgbClr val="000000"/>
              </a:solidFill>
              <a:effectLst/>
            </a:endParaRPr>
          </a:p>
        </p:txBody>
      </p:sp>
      <p:sp>
        <p:nvSpPr>
          <p:cNvPr id="5" name="Rectangle 4">
            <a:extLst>
              <a:ext uri="{FF2B5EF4-FFF2-40B4-BE49-F238E27FC236}">
                <a16:creationId xmlns:a16="http://schemas.microsoft.com/office/drawing/2014/main" id="{A435F3AD-FF38-4445-B64A-69A61189ABC7}"/>
              </a:ext>
            </a:extLst>
          </p:cNvPr>
          <p:cNvSpPr/>
          <p:nvPr/>
        </p:nvSpPr>
        <p:spPr>
          <a:xfrm>
            <a:off x="638077" y="771845"/>
            <a:ext cx="7641818" cy="707886"/>
          </a:xfrm>
          <a:prstGeom prst="rect">
            <a:avLst/>
          </a:prstGeom>
        </p:spPr>
        <p:txBody>
          <a:bodyPr wrap="square">
            <a:spAutoFit/>
          </a:bodyPr>
          <a:lstStyle/>
          <a:p>
            <a:r>
              <a:rPr lang="en-US" sz="2000" dirty="0"/>
              <a:t>There are many ways to structure a SMART goal statement. Here are a few options:</a:t>
            </a:r>
          </a:p>
        </p:txBody>
      </p:sp>
    </p:spTree>
    <p:extLst>
      <p:ext uri="{BB962C8B-B14F-4D97-AF65-F5344CB8AC3E}">
        <p14:creationId xmlns:p14="http://schemas.microsoft.com/office/powerpoint/2010/main" val="271212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31F6-4564-4AC6-AD1F-2C66A93F6074}"/>
              </a:ext>
            </a:extLst>
          </p:cNvPr>
          <p:cNvSpPr>
            <a:spLocks noGrp="1"/>
          </p:cNvSpPr>
          <p:nvPr>
            <p:ph type="title"/>
          </p:nvPr>
        </p:nvSpPr>
        <p:spPr/>
        <p:txBody>
          <a:bodyPr>
            <a:normAutofit/>
          </a:bodyPr>
          <a:lstStyle/>
          <a:p>
            <a:r>
              <a:rPr lang="en-US"/>
              <a:t>SMART goal examples</a:t>
            </a:r>
          </a:p>
        </p:txBody>
      </p:sp>
      <p:sp>
        <p:nvSpPr>
          <p:cNvPr id="4" name="Slide Number Placeholder 3">
            <a:extLst>
              <a:ext uri="{FF2B5EF4-FFF2-40B4-BE49-F238E27FC236}">
                <a16:creationId xmlns:a16="http://schemas.microsoft.com/office/drawing/2014/main" id="{FC997D63-F64B-4651-92C1-2FA115A85FCF}"/>
              </a:ext>
            </a:extLst>
          </p:cNvPr>
          <p:cNvSpPr>
            <a:spLocks noGrp="1"/>
          </p:cNvSpPr>
          <p:nvPr>
            <p:ph type="sldNum" sz="quarter" idx="10"/>
          </p:nvPr>
        </p:nvSpPr>
        <p:spPr/>
        <p:txBody>
          <a:bodyPr/>
          <a:lstStyle/>
          <a:p>
            <a:fld id="{DA05D499-8038-C642-91E0-FF7B8677CF19}" type="slidenum">
              <a:rPr lang="en-US" smtClean="0"/>
              <a:pPr/>
              <a:t>8</a:t>
            </a:fld>
            <a:endParaRPr lang="en-US"/>
          </a:p>
        </p:txBody>
      </p:sp>
      <p:graphicFrame>
        <p:nvGraphicFramePr>
          <p:cNvPr id="3" name="Table 2">
            <a:extLst>
              <a:ext uri="{FF2B5EF4-FFF2-40B4-BE49-F238E27FC236}">
                <a16:creationId xmlns:a16="http://schemas.microsoft.com/office/drawing/2014/main" id="{8A75E34F-5983-404E-878C-E759F8094606}"/>
              </a:ext>
            </a:extLst>
          </p:cNvPr>
          <p:cNvGraphicFramePr>
            <a:graphicFrameLocks noGrp="1"/>
          </p:cNvGraphicFramePr>
          <p:nvPr>
            <p:extLst>
              <p:ext uri="{D42A27DB-BD31-4B8C-83A1-F6EECF244321}">
                <p14:modId xmlns:p14="http://schemas.microsoft.com/office/powerpoint/2010/main" val="569865605"/>
              </p:ext>
            </p:extLst>
          </p:nvPr>
        </p:nvGraphicFramePr>
        <p:xfrm>
          <a:off x="722486" y="1602268"/>
          <a:ext cx="7792864" cy="2773179"/>
        </p:xfrm>
        <a:graphic>
          <a:graphicData uri="http://schemas.openxmlformats.org/drawingml/2006/table">
            <a:tbl>
              <a:tblPr/>
              <a:tblGrid>
                <a:gridCol w="2362546">
                  <a:extLst>
                    <a:ext uri="{9D8B030D-6E8A-4147-A177-3AD203B41FA5}">
                      <a16:colId xmlns:a16="http://schemas.microsoft.com/office/drawing/2014/main" val="34389849"/>
                    </a:ext>
                  </a:extLst>
                </a:gridCol>
                <a:gridCol w="658026">
                  <a:extLst>
                    <a:ext uri="{9D8B030D-6E8A-4147-A177-3AD203B41FA5}">
                      <a16:colId xmlns:a16="http://schemas.microsoft.com/office/drawing/2014/main" val="3349344065"/>
                    </a:ext>
                  </a:extLst>
                </a:gridCol>
                <a:gridCol w="4772292">
                  <a:extLst>
                    <a:ext uri="{9D8B030D-6E8A-4147-A177-3AD203B41FA5}">
                      <a16:colId xmlns:a16="http://schemas.microsoft.com/office/drawing/2014/main" val="304433860"/>
                    </a:ext>
                  </a:extLst>
                </a:gridCol>
              </a:tblGrid>
              <a:tr h="676023">
                <a:tc>
                  <a:txBody>
                    <a:bodyPr/>
                    <a:lstStyle/>
                    <a:p>
                      <a:r>
                        <a:rPr lang="en-US" sz="1400">
                          <a:effectLst/>
                        </a:rPr>
                        <a:t>Reduce obesity rates for children and adolescents.</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a:effectLst/>
                      </a:endParaRP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a:effectLst/>
                        </a:rPr>
                        <a:t>By December 31, 2023, we will reduce the percent of 9th graders in Awesome County who are obese from 8% baseline to 7%.</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9164751"/>
                  </a:ext>
                </a:extLst>
              </a:tr>
              <a:tr h="916758">
                <a:tc>
                  <a:txBody>
                    <a:bodyPr/>
                    <a:lstStyle/>
                    <a:p>
                      <a:r>
                        <a:rPr lang="en-US" sz="1400">
                          <a:effectLst/>
                        </a:rPr>
                        <a:t>Meet with colleges to inform them about tobacco-free grounds.</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a:effectLst/>
                      </a:endParaRP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a:effectLst/>
                        </a:rPr>
                        <a:t>MSSNY Leaders and Staff will meet with key stakeholders at all colleges in NYC resulting in 3 out of 4 colleges committing to work on tobacco free grounds policies by June 2023.</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75315679"/>
                  </a:ext>
                </a:extLst>
              </a:tr>
              <a:tr h="1180398">
                <a:tc>
                  <a:txBody>
                    <a:bodyPr/>
                    <a:lstStyle/>
                    <a:p>
                      <a:r>
                        <a:rPr lang="en-US" sz="1400" dirty="0">
                          <a:effectLst/>
                        </a:rPr>
                        <a:t>Use technology to increase communications.</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a:effectLst/>
                      </a:endParaRP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a:effectLst/>
                        </a:rPr>
                        <a:t>Communications and IT staff will pilot and evaluate two new communication technologies targeted to MSSNY members resulting in a 25% increase in traffic to the MSSNY webpage by December 2023.</a:t>
                      </a:r>
                    </a:p>
                  </a:txBody>
                  <a:tcPr marL="30552" marR="30552" marT="30552" marB="305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6218416"/>
                  </a:ext>
                </a:extLst>
              </a:tr>
            </a:tbl>
          </a:graphicData>
        </a:graphic>
      </p:graphicFrame>
      <p:sp>
        <p:nvSpPr>
          <p:cNvPr id="6" name="TextBox 5">
            <a:extLst>
              <a:ext uri="{FF2B5EF4-FFF2-40B4-BE49-F238E27FC236}">
                <a16:creationId xmlns:a16="http://schemas.microsoft.com/office/drawing/2014/main" id="{7D069C7B-C535-4694-90B2-4BA14B7A0AF2}"/>
              </a:ext>
            </a:extLst>
          </p:cNvPr>
          <p:cNvSpPr txBox="1"/>
          <p:nvPr/>
        </p:nvSpPr>
        <p:spPr>
          <a:xfrm>
            <a:off x="3616786" y="4448709"/>
            <a:ext cx="5375189" cy="369332"/>
          </a:xfrm>
          <a:prstGeom prst="rect">
            <a:avLst/>
          </a:prstGeom>
          <a:noFill/>
        </p:spPr>
        <p:txBody>
          <a:bodyPr wrap="none" rtlCol="0">
            <a:spAutoFit/>
          </a:bodyPr>
          <a:lstStyle/>
          <a:p>
            <a:r>
              <a:rPr lang="en-US" sz="900"/>
              <a:t>Adapted from: </a:t>
            </a:r>
            <a:r>
              <a:rPr lang="en-US" sz="900">
                <a:hlinkClick r:id="rId2"/>
              </a:rPr>
              <a:t>https://www.health.state.mn.us/communities/practice/resources/phqitoolbox/objectives.html</a:t>
            </a:r>
            <a:endParaRPr lang="en-US" sz="900"/>
          </a:p>
          <a:p>
            <a:r>
              <a:rPr lang="en-US" sz="900"/>
              <a:t> </a:t>
            </a:r>
          </a:p>
        </p:txBody>
      </p:sp>
      <p:sp>
        <p:nvSpPr>
          <p:cNvPr id="8" name="TextBox 7">
            <a:extLst>
              <a:ext uri="{FF2B5EF4-FFF2-40B4-BE49-F238E27FC236}">
                <a16:creationId xmlns:a16="http://schemas.microsoft.com/office/drawing/2014/main" id="{4FDBE880-B03E-4032-BC2F-F7B66EF71480}"/>
              </a:ext>
            </a:extLst>
          </p:cNvPr>
          <p:cNvSpPr txBox="1"/>
          <p:nvPr/>
        </p:nvSpPr>
        <p:spPr>
          <a:xfrm>
            <a:off x="663196" y="1227276"/>
            <a:ext cx="1259897" cy="338554"/>
          </a:xfrm>
          <a:prstGeom prst="rect">
            <a:avLst/>
          </a:prstGeom>
          <a:noFill/>
        </p:spPr>
        <p:txBody>
          <a:bodyPr wrap="none" rtlCol="0">
            <a:spAutoFit/>
          </a:bodyPr>
          <a:lstStyle/>
          <a:p>
            <a:r>
              <a:rPr lang="en-US" sz="1600" b="1">
                <a:solidFill>
                  <a:srgbClr val="430F69"/>
                </a:solidFill>
              </a:rPr>
              <a:t>Original goal</a:t>
            </a:r>
          </a:p>
        </p:txBody>
      </p:sp>
      <p:sp>
        <p:nvSpPr>
          <p:cNvPr id="9" name="TextBox 8">
            <a:extLst>
              <a:ext uri="{FF2B5EF4-FFF2-40B4-BE49-F238E27FC236}">
                <a16:creationId xmlns:a16="http://schemas.microsoft.com/office/drawing/2014/main" id="{F692056A-A45D-4697-9BB5-64B7DC0E0A48}"/>
              </a:ext>
            </a:extLst>
          </p:cNvPr>
          <p:cNvSpPr txBox="1"/>
          <p:nvPr/>
        </p:nvSpPr>
        <p:spPr>
          <a:xfrm>
            <a:off x="3685152" y="1227276"/>
            <a:ext cx="1205010" cy="338554"/>
          </a:xfrm>
          <a:prstGeom prst="rect">
            <a:avLst/>
          </a:prstGeom>
          <a:noFill/>
        </p:spPr>
        <p:txBody>
          <a:bodyPr wrap="none" rtlCol="0">
            <a:spAutoFit/>
          </a:bodyPr>
          <a:lstStyle/>
          <a:p>
            <a:r>
              <a:rPr lang="en-US" sz="1600" b="1" dirty="0">
                <a:solidFill>
                  <a:srgbClr val="430F69"/>
                </a:solidFill>
              </a:rPr>
              <a:t>SMART goal</a:t>
            </a:r>
          </a:p>
        </p:txBody>
      </p:sp>
      <p:sp>
        <p:nvSpPr>
          <p:cNvPr id="7" name="Arrow: Right 6">
            <a:extLst>
              <a:ext uri="{FF2B5EF4-FFF2-40B4-BE49-F238E27FC236}">
                <a16:creationId xmlns:a16="http://schemas.microsoft.com/office/drawing/2014/main" id="{5E04B694-609A-4A8E-8020-01413366E024}"/>
              </a:ext>
            </a:extLst>
          </p:cNvPr>
          <p:cNvSpPr/>
          <p:nvPr/>
        </p:nvSpPr>
        <p:spPr>
          <a:xfrm>
            <a:off x="3144849" y="1700613"/>
            <a:ext cx="318109" cy="26492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7D4D55C-2BDF-4DB4-BA18-20B1EF803781}"/>
              </a:ext>
            </a:extLst>
          </p:cNvPr>
          <p:cNvSpPr/>
          <p:nvPr/>
        </p:nvSpPr>
        <p:spPr>
          <a:xfrm>
            <a:off x="3144849" y="2408047"/>
            <a:ext cx="318109" cy="26492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B2F5746-A83A-4781-A463-97BCB999B142}"/>
              </a:ext>
            </a:extLst>
          </p:cNvPr>
          <p:cNvSpPr/>
          <p:nvPr/>
        </p:nvSpPr>
        <p:spPr>
          <a:xfrm>
            <a:off x="3144849" y="3322990"/>
            <a:ext cx="318109" cy="26492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69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31DB-B933-E41F-30A0-64E943BFC834}"/>
              </a:ext>
            </a:extLst>
          </p:cNvPr>
          <p:cNvSpPr>
            <a:spLocks noGrp="1"/>
          </p:cNvSpPr>
          <p:nvPr>
            <p:ph type="title"/>
          </p:nvPr>
        </p:nvSpPr>
        <p:spPr>
          <a:xfrm>
            <a:off x="628650" y="138131"/>
            <a:ext cx="7886700" cy="410160"/>
          </a:xfrm>
        </p:spPr>
        <p:txBody>
          <a:bodyPr>
            <a:normAutofit/>
          </a:bodyPr>
          <a:lstStyle/>
          <a:p>
            <a:r>
              <a:rPr lang="en-US" sz="2000" dirty="0"/>
              <a:t>MSSNY Strategic Planning Process 2023 (1/5):</a:t>
            </a:r>
          </a:p>
        </p:txBody>
      </p:sp>
      <p:sp>
        <p:nvSpPr>
          <p:cNvPr id="3" name="Content Placeholder 2">
            <a:extLst>
              <a:ext uri="{FF2B5EF4-FFF2-40B4-BE49-F238E27FC236}">
                <a16:creationId xmlns:a16="http://schemas.microsoft.com/office/drawing/2014/main" id="{EB7716E2-C1A7-2A7F-E2E1-73E5C10DDB47}"/>
              </a:ext>
            </a:extLst>
          </p:cNvPr>
          <p:cNvSpPr>
            <a:spLocks noGrp="1"/>
          </p:cNvSpPr>
          <p:nvPr>
            <p:ph idx="1"/>
          </p:nvPr>
        </p:nvSpPr>
        <p:spPr>
          <a:xfrm>
            <a:off x="628650" y="548292"/>
            <a:ext cx="7886700" cy="4046918"/>
          </a:xfrm>
        </p:spPr>
        <p:txBody>
          <a:bodyPr>
            <a:normAutofit fontScale="92500" lnSpcReduction="10000"/>
          </a:bodyPr>
          <a:lstStyle/>
          <a:p>
            <a:r>
              <a:rPr lang="en-US" b="1" dirty="0" err="1"/>
              <a:t>PreWork</a:t>
            </a:r>
            <a:r>
              <a:rPr lang="en-US" b="1" dirty="0"/>
              <a:t> for the attendees</a:t>
            </a:r>
            <a:r>
              <a:rPr lang="en-US" dirty="0"/>
              <a:t>—</a:t>
            </a:r>
            <a:r>
              <a:rPr lang="en-US" sz="2000" dirty="0"/>
              <a:t>At the ZOOM mtg (1/31/2023), the process will be outlined and allow Q&amp;A by the attendees</a:t>
            </a:r>
          </a:p>
          <a:p>
            <a:pPr lvl="1"/>
            <a:r>
              <a:rPr lang="en-US" sz="2000" dirty="0"/>
              <a:t>Each attendee will receive the results of the MSSNY 12/2022 survey.  After reviewing, each person will outline the top 5 things they want MSSNY to accomplish over the next 5 years.</a:t>
            </a:r>
          </a:p>
          <a:p>
            <a:pPr lvl="1"/>
            <a:r>
              <a:rPr kumimoji="0" lang="en-US" sz="2000" b="0" i="0" u="none" strike="noStrike" kern="1200" cap="none" spc="0" normalizeH="0" baseline="0" noProof="0" dirty="0">
                <a:ln>
                  <a:noFill/>
                </a:ln>
                <a:solidFill>
                  <a:srgbClr val="595959"/>
                </a:solidFill>
                <a:effectLst/>
                <a:uLnTx/>
                <a:uFillTx/>
                <a:latin typeface="Arial" charset="0"/>
                <a:cs typeface="Arial" charset="0"/>
              </a:rPr>
              <a:t>The </a:t>
            </a:r>
            <a:r>
              <a:rPr lang="en-US" sz="2000" dirty="0"/>
              <a:t>D</a:t>
            </a:r>
            <a:r>
              <a:rPr kumimoji="0" lang="en-US" sz="2000" b="0" i="0" u="none" strike="noStrike" kern="1200" cap="none" spc="0" normalizeH="0" baseline="0" noProof="0" dirty="0" err="1">
                <a:ln>
                  <a:noFill/>
                </a:ln>
                <a:solidFill>
                  <a:srgbClr val="595959"/>
                </a:solidFill>
                <a:effectLst/>
                <a:uLnTx/>
                <a:uFillTx/>
                <a:latin typeface="Arial" charset="0"/>
                <a:cs typeface="Arial" charset="0"/>
              </a:rPr>
              <a:t>istrict</a:t>
            </a:r>
            <a:r>
              <a:rPr kumimoji="0" lang="en-US" sz="2000" b="0" i="0" u="none" strike="noStrike" kern="1200" cap="none" spc="0" normalizeH="0" baseline="0" noProof="0" dirty="0">
                <a:ln>
                  <a:noFill/>
                </a:ln>
                <a:solidFill>
                  <a:srgbClr val="595959"/>
                </a:solidFill>
                <a:effectLst/>
                <a:uLnTx/>
                <a:uFillTx/>
                <a:latin typeface="Arial" charset="0"/>
                <a:cs typeface="Arial" charset="0"/>
              </a:rPr>
              <a:t> Councilors will check with County </a:t>
            </a:r>
            <a:r>
              <a:rPr lang="en-US" sz="2000" dirty="0"/>
              <a:t>S</a:t>
            </a:r>
            <a:r>
              <a:rPr kumimoji="0" lang="en-US" sz="2000" b="0" i="0" u="none" strike="noStrike" kern="1200" cap="none" spc="0" normalizeH="0" baseline="0" noProof="0" dirty="0" err="1">
                <a:ln>
                  <a:noFill/>
                </a:ln>
                <a:solidFill>
                  <a:srgbClr val="595959"/>
                </a:solidFill>
                <a:effectLst/>
                <a:uLnTx/>
                <a:uFillTx/>
                <a:latin typeface="Arial" charset="0"/>
                <a:cs typeface="Arial" charset="0"/>
              </a:rPr>
              <a:t>ocieties</a:t>
            </a:r>
            <a:r>
              <a:rPr kumimoji="0" lang="en-US" sz="2000" b="0" i="0" u="none" strike="noStrike" kern="1200" cap="none" spc="0" normalizeH="0" baseline="0" noProof="0" dirty="0">
                <a:ln>
                  <a:noFill/>
                </a:ln>
                <a:solidFill>
                  <a:srgbClr val="595959"/>
                </a:solidFill>
                <a:effectLst/>
                <a:uLnTx/>
                <a:uFillTx/>
                <a:latin typeface="Arial" charset="0"/>
                <a:cs typeface="Arial" charset="0"/>
              </a:rPr>
              <a:t>.  The Section members same with their Sections.  Rest based on what they think.</a:t>
            </a:r>
          </a:p>
          <a:p>
            <a:pPr lvl="1"/>
            <a:r>
              <a:rPr lang="en-US" sz="2000" dirty="0"/>
              <a:t>Those 5 things can be entered into a google form sent out by </a:t>
            </a:r>
            <a:r>
              <a:rPr lang="en-US" sz="2000" dirty="0">
                <a:hlinkClick r:id="rId2"/>
              </a:rPr>
              <a:t>Michael Reyes </a:t>
            </a:r>
            <a:r>
              <a:rPr lang="en-US" sz="2000" dirty="0"/>
              <a:t> and to </a:t>
            </a:r>
            <a:r>
              <a:rPr lang="en-US" sz="2000"/>
              <a:t>be completed by </a:t>
            </a:r>
            <a:r>
              <a:rPr lang="en-US" sz="2000" dirty="0"/>
              <a:t>cob 2/15/23. I will then aggregate as Objectives and then a follow up google form will be emailed on 2/17/23 for the attendees to rank vote for the top 4 with a return by cob 3/3/23.  (2 weeks allowed for each vote)</a:t>
            </a:r>
          </a:p>
          <a:p>
            <a:pPr lvl="1"/>
            <a:endParaRPr kumimoji="0" lang="en-US" sz="2000" b="0" i="0" u="none" strike="noStrike" kern="1200" cap="none" spc="0" normalizeH="0" baseline="0" noProof="0" dirty="0">
              <a:ln>
                <a:noFill/>
              </a:ln>
              <a:solidFill>
                <a:srgbClr val="595959"/>
              </a:solidFill>
              <a:effectLst/>
              <a:uLnTx/>
              <a:uFillTx/>
              <a:latin typeface="Arial" charset="0"/>
              <a:cs typeface="Arial" charset="0"/>
            </a:endParaRPr>
          </a:p>
          <a:p>
            <a:pPr lvl="1"/>
            <a:endParaRPr lang="en-US" sz="2000" dirty="0"/>
          </a:p>
        </p:txBody>
      </p:sp>
      <p:sp>
        <p:nvSpPr>
          <p:cNvPr id="4" name="Slide Number Placeholder 3">
            <a:extLst>
              <a:ext uri="{FF2B5EF4-FFF2-40B4-BE49-F238E27FC236}">
                <a16:creationId xmlns:a16="http://schemas.microsoft.com/office/drawing/2014/main" id="{69616025-6B50-9219-410A-00CBF1CB8B45}"/>
              </a:ext>
            </a:extLst>
          </p:cNvPr>
          <p:cNvSpPr>
            <a:spLocks noGrp="1"/>
          </p:cNvSpPr>
          <p:nvPr>
            <p:ph type="sldNum" sz="quarter" idx="10"/>
          </p:nvPr>
        </p:nvSpPr>
        <p:spPr/>
        <p:txBody>
          <a:bodyPr/>
          <a:lstStyle/>
          <a:p>
            <a:fld id="{DA05D499-8038-C642-91E0-FF7B8677CF19}" type="slidenum">
              <a:rPr lang="en-US" smtClean="0"/>
              <a:pPr/>
              <a:t>9</a:t>
            </a:fld>
            <a:endParaRPr lang="en-US"/>
          </a:p>
        </p:txBody>
      </p:sp>
    </p:spTree>
    <p:extLst>
      <p:ext uri="{BB962C8B-B14F-4D97-AF65-F5344CB8AC3E}">
        <p14:creationId xmlns:p14="http://schemas.microsoft.com/office/powerpoint/2010/main" val="3451522726"/>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FA43059785547AB8A9FA93EBE2386" ma:contentTypeVersion="748" ma:contentTypeDescription="Create a new document." ma:contentTypeScope="" ma:versionID="e2aa858ffefdf2c70e00593efa63ec22">
  <xsd:schema xmlns:xsd="http://www.w3.org/2001/XMLSchema" xmlns:xs="http://www.w3.org/2001/XMLSchema" xmlns:p="http://schemas.microsoft.com/office/2006/metadata/properties" xmlns:ns2="56ca14a9-86ae-4ef3-8e6a-8ffc11662945" xmlns:ns3="8c2999cb-58fb-46df-b30f-2650b571fd4e" xmlns:ns4="f6022385-c4ae-4d28-bf9e-a17a53e4b458" targetNamespace="http://schemas.microsoft.com/office/2006/metadata/properties" ma:root="true" ma:fieldsID="17f4c947fee0ffa84ae08e42beab12b1" ns2:_="" ns3:_="" ns4:_="">
    <xsd:import namespace="56ca14a9-86ae-4ef3-8e6a-8ffc11662945"/>
    <xsd:import namespace="8c2999cb-58fb-46df-b30f-2650b571fd4e"/>
    <xsd:import namespace="f6022385-c4ae-4d28-bf9e-a17a53e4b45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Notes0" minOccurs="0"/>
                <xsd:element ref="ns3:MediaServiceAutoTags" minOccurs="0"/>
                <xsd:element ref="ns3:MediaServiceOCR" minOccurs="0"/>
                <xsd:element ref="ns4:SharedWithUsers" minOccurs="0"/>
                <xsd:element ref="ns4:SharedWithDetails"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a14a9-86ae-4ef3-8e6a-8ffc116629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c2999cb-58fb-46df-b30f-2650b571fd4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s0" ma:index="13" nillable="true" ma:displayName="Notes" ma:description="Enter notes or descriptions of files here" ma:format="Dropdown" ma:internalName="Notes0">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022385-c4ae-4d28-bf9e-a17a53e4b4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Notes0 xmlns="8c2999cb-58fb-46df-b30f-2650b571fd4e" xsi:nil="true"/>
    <_dlc_DocId xmlns="56ca14a9-86ae-4ef3-8e6a-8ffc11662945">TMWK-44732882-105203</_dlc_DocId>
    <_dlc_DocIdUrl xmlns="56ca14a9-86ae-4ef3-8e6a-8ffc11662945">
      <Url>https://amatoday.sharepoint.com/sites/teamwork/SectionsandSpecialGroup/_layouts/15/DocIdRedir.aspx?ID=TMWK-44732882-105203</Url>
      <Description>TMWK-44732882-105203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B0504-9C2A-4000-921F-B80B082FBA9D}">
  <ds:schemaRefs>
    <ds:schemaRef ds:uri="56ca14a9-86ae-4ef3-8e6a-8ffc11662945"/>
    <ds:schemaRef ds:uri="8c2999cb-58fb-46df-b30f-2650b571fd4e"/>
    <ds:schemaRef ds:uri="f6022385-c4ae-4d28-bf9e-a17a53e4b4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A607BD-E077-4A09-A900-DBF7A095CA7D}">
  <ds:schemaRefs>
    <ds:schemaRef ds:uri="http://schemas.microsoft.com/sharepoint/events"/>
  </ds:schemaRefs>
</ds:datastoreItem>
</file>

<file path=customXml/itemProps3.xml><?xml version="1.0" encoding="utf-8"?>
<ds:datastoreItem xmlns:ds="http://schemas.openxmlformats.org/officeDocument/2006/customXml" ds:itemID="{E4B1DF0B-7ECB-459A-B8CE-B77B61AD354A}">
  <ds:schemaRefs>
    <ds:schemaRef ds:uri="56ca14a9-86ae-4ef3-8e6a-8ffc11662945"/>
    <ds:schemaRef ds:uri="8c2999cb-58fb-46df-b30f-2650b571fd4e"/>
    <ds:schemaRef ds:uri="f6022385-c4ae-4d28-bf9e-a17a53e4b4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2EB1EC7-85E3-49D8-8EF3-B3194F2E9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1498</TotalTime>
  <Words>1311</Words>
  <Application>Microsoft Office PowerPoint</Application>
  <PresentationFormat>On-screen Show (16:9)</PresentationFormat>
  <Paragraphs>104</Paragraphs>
  <Slides>15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Roboto</vt:lpstr>
      <vt:lpstr>Times New Roman</vt:lpstr>
      <vt:lpstr>Custom Design</vt:lpstr>
      <vt:lpstr>1_Custom Design</vt:lpstr>
      <vt:lpstr>2_Custom Design</vt:lpstr>
      <vt:lpstr>Medical Society of the State of New York Strategic Planning 2023</vt:lpstr>
      <vt:lpstr>What is strategic planning, and why should it be done?</vt:lpstr>
      <vt:lpstr>Ground Rules for Strategic Planning</vt:lpstr>
      <vt:lpstr>MSSNY Strategic Planning Outline</vt:lpstr>
      <vt:lpstr>What are Strategic Objectives?</vt:lpstr>
      <vt:lpstr>SMART Goals </vt:lpstr>
      <vt:lpstr>SMART goal structures</vt:lpstr>
      <vt:lpstr>SMART goal examples</vt:lpstr>
      <vt:lpstr>MSSNY Strategic Planning Process 2023 (1/5):</vt:lpstr>
      <vt:lpstr> MSSNY Strategic Planning 2023 (2/5):</vt:lpstr>
      <vt:lpstr> MSSNY Strategic Planning 2023 (3/5): </vt:lpstr>
      <vt:lpstr> MSSNY Strategic Planning 2023 (3/4): </vt:lpstr>
      <vt:lpstr> MSSNY Strategic Planning Process (5/5):</vt:lpstr>
      <vt:lpstr>Final Thoughts (from the Bhagavad Gita)</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Michael Reyes</cp:lastModifiedBy>
  <cp:revision>62</cp:revision>
  <cp:lastPrinted>2019-06-04T19:39:25Z</cp:lastPrinted>
  <dcterms:created xsi:type="dcterms:W3CDTF">2013-07-16T20:36:18Z</dcterms:created>
  <dcterms:modified xsi:type="dcterms:W3CDTF">2023-01-23T20:25:23Z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0x010100B9CFA43059785547AB8A9FA93EBE2386</vt:lpwstr>
  </property>
  <property fmtid="{D5CDD505-2E9C-101B-9397-08002B2CF9AE}" pid="3" name="_dlc_DocIdItemGuid">
    <vt:lpwstr>bc607c34-f3fd-44f1-98f0-18569d470397</vt:lpwstr>
  </property>
</Properties>
</file>