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modernComment_6B0_C01E81A0.xml" ContentType="application/vnd.ms-powerpoint.comment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1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  <p:sldMasterId id="2147483928" r:id="rId2"/>
  </p:sldMasterIdLst>
  <p:notesMasterIdLst>
    <p:notesMasterId r:id="rId51"/>
  </p:notesMasterIdLst>
  <p:sldIdLst>
    <p:sldId id="1069" r:id="rId3"/>
    <p:sldId id="1481" r:id="rId4"/>
    <p:sldId id="1652" r:id="rId5"/>
    <p:sldId id="1500" r:id="rId6"/>
    <p:sldId id="1772" r:id="rId7"/>
    <p:sldId id="1774" r:id="rId8"/>
    <p:sldId id="1775" r:id="rId9"/>
    <p:sldId id="1776" r:id="rId10"/>
    <p:sldId id="1656" r:id="rId11"/>
    <p:sldId id="1712" r:id="rId12"/>
    <p:sldId id="1811" r:id="rId13"/>
    <p:sldId id="1767" r:id="rId14"/>
    <p:sldId id="1777" r:id="rId15"/>
    <p:sldId id="1778" r:id="rId16"/>
    <p:sldId id="1779" r:id="rId17"/>
    <p:sldId id="1780" r:id="rId18"/>
    <p:sldId id="1781" r:id="rId19"/>
    <p:sldId id="1783" r:id="rId20"/>
    <p:sldId id="1812" r:id="rId21"/>
    <p:sldId id="1718" r:id="rId22"/>
    <p:sldId id="1749" r:id="rId23"/>
    <p:sldId id="1784" r:id="rId24"/>
    <p:sldId id="1785" r:id="rId25"/>
    <p:sldId id="1786" r:id="rId26"/>
    <p:sldId id="1787" r:id="rId27"/>
    <p:sldId id="1788" r:id="rId28"/>
    <p:sldId id="1789" r:id="rId29"/>
    <p:sldId id="1791" r:id="rId30"/>
    <p:sldId id="1792" r:id="rId31"/>
    <p:sldId id="1793" r:id="rId32"/>
    <p:sldId id="1795" r:id="rId33"/>
    <p:sldId id="1796" r:id="rId34"/>
    <p:sldId id="1797" r:id="rId35"/>
    <p:sldId id="1799" r:id="rId36"/>
    <p:sldId id="1801" r:id="rId37"/>
    <p:sldId id="1802" r:id="rId38"/>
    <p:sldId id="1803" r:id="rId39"/>
    <p:sldId id="1804" r:id="rId40"/>
    <p:sldId id="1755" r:id="rId41"/>
    <p:sldId id="1805" r:id="rId42"/>
    <p:sldId id="1813" r:id="rId43"/>
    <p:sldId id="1806" r:id="rId44"/>
    <p:sldId id="1807" r:id="rId45"/>
    <p:sldId id="1743" r:id="rId46"/>
    <p:sldId id="1809" r:id="rId47"/>
    <p:sldId id="1704" r:id="rId48"/>
    <p:sldId id="1810" r:id="rId49"/>
    <p:sldId id="1653" r:id="rId50"/>
  </p:sldIdLst>
  <p:sldSz cx="9601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CEC252-4EEE-7798-B30F-AC2D618BB87C}" name="Valerie Cammiso" initials="VC" userId="Valerie Cammis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Whorton" initials="KW" lastIdx="1" clrIdx="0">
    <p:extLst>
      <p:ext uri="{19B8F6BF-5375-455C-9EA6-DF929625EA0E}">
        <p15:presenceInfo xmlns:p15="http://schemas.microsoft.com/office/powerpoint/2012/main" userId="a4569a40cdbc2c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96D03-5AC8-4334-9FF3-6D424114E8C3}" v="2" dt="2023-01-03T18:00:00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32" autoAdjust="0"/>
  </p:normalViewPr>
  <p:slideViewPr>
    <p:cSldViewPr>
      <p:cViewPr>
        <p:scale>
          <a:sx n="70" d="100"/>
          <a:sy n="70" d="100"/>
        </p:scale>
        <p:origin x="631" y="45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2568531790965"/>
          <c:y val="1.8268610566630608E-2"/>
          <c:w val="0.72326055875718043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am unsure of my status</c:v>
                </c:pt>
                <c:pt idx="1">
                  <c:v>I have never been a member</c:v>
                </c:pt>
                <c:pt idx="2">
                  <c:v>I am a former member</c:v>
                </c:pt>
                <c:pt idx="3">
                  <c:v>I am a current member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0.14157078539269635</c:v>
                </c:pt>
                <c:pt idx="1">
                  <c:v>0.18709354677338669</c:v>
                </c:pt>
                <c:pt idx="2">
                  <c:v>0.24312156078039018</c:v>
                </c:pt>
                <c:pt idx="3">
                  <c:v>0.42821410705352675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8-4BCA-A215-32DAB38F9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80320816895866"/>
          <c:y val="9.4002169081419619E-4"/>
          <c:w val="0.62882560572423374"/>
          <c:h val="0.99906006067423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Age</c:v>
                </c:pt>
                <c:pt idx="1">
                  <c:v>Years a member of MSSNY</c:v>
                </c:pt>
                <c:pt idx="2">
                  <c:v>Years worked in current practice</c:v>
                </c:pt>
                <c:pt idx="3">
                  <c:v>Years practiced in New York</c:v>
                </c:pt>
                <c:pt idx="4">
                  <c:v>Years ago completed medical training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61.262857142857143</c:v>
                </c:pt>
                <c:pt idx="2" formatCode="0.0">
                  <c:v>18.511194029850746</c:v>
                </c:pt>
                <c:pt idx="3" formatCode="0.0">
                  <c:v>23.91698113207547</c:v>
                </c:pt>
                <c:pt idx="4" formatCode="0.0">
                  <c:v>31.622084367245861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7-4253-AB21-F5C8ABF8BD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Age</c:v>
                </c:pt>
                <c:pt idx="1">
                  <c:v>Years a member of MSSNY</c:v>
                </c:pt>
                <c:pt idx="2">
                  <c:v>Years worked in current practice</c:v>
                </c:pt>
                <c:pt idx="3">
                  <c:v>Years practiced in New York</c:v>
                </c:pt>
                <c:pt idx="4">
                  <c:v>Years ago completed medical training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63.911717495987162</c:v>
                </c:pt>
                <c:pt idx="1">
                  <c:v>13.418421052631579</c:v>
                </c:pt>
                <c:pt idx="2">
                  <c:v>19.590106007067138</c:v>
                </c:pt>
                <c:pt idx="3">
                  <c:v>27.550488599348533</c:v>
                </c:pt>
                <c:pt idx="4">
                  <c:v>33.522222222222354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7-4253-AB21-F5C8ABF8BD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Current, mean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Age</c:v>
                </c:pt>
                <c:pt idx="1">
                  <c:v>Years a member of MSSNY</c:v>
                </c:pt>
                <c:pt idx="2">
                  <c:v>Years worked in current practice</c:v>
                </c:pt>
                <c:pt idx="3">
                  <c:v>Years practiced in New York</c:v>
                </c:pt>
                <c:pt idx="4">
                  <c:v>Years ago completed medical training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62.91235059760956</c:v>
                </c:pt>
                <c:pt idx="1">
                  <c:v>23.995717344753746</c:v>
                </c:pt>
                <c:pt idx="2">
                  <c:v>20.139896373056999</c:v>
                </c:pt>
                <c:pt idx="3">
                  <c:v>26.95140664961637</c:v>
                </c:pt>
                <c:pt idx="4">
                  <c:v>33.768600682593842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E-497F-8F11-D99CF6CE8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15849088"/>
        <c:axId val="115850624"/>
      </c:barChart>
      <c:catAx>
        <c:axId val="11584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 algn="r">
              <a:defRPr sz="1600" b="0"/>
            </a:pPr>
            <a:endParaRPr lang="en-US"/>
          </a:p>
        </c:txPr>
        <c:crossAx val="115850624"/>
        <c:crosses val="autoZero"/>
        <c:auto val="1"/>
        <c:lblAlgn val="ctr"/>
        <c:lblOffset val="100"/>
        <c:noMultiLvlLbl val="0"/>
      </c:catAx>
      <c:valAx>
        <c:axId val="115850624"/>
        <c:scaling>
          <c:orientation val="minMax"/>
          <c:max val="70"/>
          <c:min val="0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15849088"/>
        <c:crosses val="autoZero"/>
        <c:crossBetween val="between"/>
        <c:majorUnit val="167"/>
      </c:valAx>
    </c:plotArea>
    <c:legend>
      <c:legendPos val="r"/>
      <c:layout>
        <c:manualLayout>
          <c:xMode val="edge"/>
          <c:yMode val="edge"/>
          <c:x val="0.60541640712760803"/>
          <c:y val="0.5532978892310384"/>
          <c:w val="0.16303130972725771"/>
          <c:h val="0.23857196338674971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4C-4E24-A805-42C35C08DE98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C-4E24-A805-42C35C08D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0.1111111111111111</c:v>
                </c:pt>
                <c:pt idx="1">
                  <c:v>7.1895424836601302E-2</c:v>
                </c:pt>
                <c:pt idx="2">
                  <c:v>0.12276214833759591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C-4E24-A805-42C35C08D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0.27586206896551724</c:v>
                </c:pt>
                <c:pt idx="1">
                  <c:v>0.17973856209150327</c:v>
                </c:pt>
                <c:pt idx="2">
                  <c:v>0.14578005115089515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4C-4E24-A805-42C35C08D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4C-4E24-A805-42C35C08D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0.28735632183908044</c:v>
                </c:pt>
                <c:pt idx="1">
                  <c:v>0.26797385620915032</c:v>
                </c:pt>
                <c:pt idx="2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4C-4E24-A805-42C35C08DE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30+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4C-4E24-A805-42C35C08DE9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4C-4E24-A805-42C35C08DE9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4C-4E24-A805-42C35C08DE9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4C-4E24-A805-42C35C08DE9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4C-4E24-A805-42C35C08DE9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4C-4E24-A805-42C35C08DE9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4C-4E24-A805-42C35C08DE9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4C-4E24-A805-42C35C08DE9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4C-4E24-A805-42C35C08DE9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4C-4E24-A805-42C35C08D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0.32567049808429116</c:v>
                </c:pt>
                <c:pt idx="1">
                  <c:v>0.48039215686274511</c:v>
                </c:pt>
                <c:pt idx="2">
                  <c:v>0.47058823529411764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4C-4E24-A805-42C35C08DE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07A-41DE-AF46-60785961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9.2856584163217279E-2"/>
          <c:y val="6.4567936002922793E-2"/>
          <c:w val="0.33951822407440435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6539263595413942"/>
          <c:w val="0.87635641573562184"/>
          <c:h val="0.727759092374358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84-4D4D-B71E-9676697C4A6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9.375E-2</c:v>
                </c:pt>
                <c:pt idx="1">
                  <c:v>0.13614262560777957</c:v>
                </c:pt>
                <c:pt idx="2">
                  <c:v>0.13245033112582782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84-4D4D-B71E-9676697C4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0.4375</c:v>
                </c:pt>
                <c:pt idx="1">
                  <c:v>0.24311183144246354</c:v>
                </c:pt>
                <c:pt idx="2">
                  <c:v>0.20529801324503311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4-4D4D-B71E-9676697C4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10-19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0.3125</c:v>
                </c:pt>
                <c:pt idx="1">
                  <c:v>0.19124797406807131</c:v>
                </c:pt>
                <c:pt idx="2">
                  <c:v>0.15629139072847681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84-4D4D-B71E-9676697C4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84-4D4D-B71E-9676697C4A6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4-4D4D-B71E-9676697C4A6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4-4D4D-B71E-9676697C4A6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4-4D4D-B71E-9676697C4A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4-4D4D-B71E-9676697C4A6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4-4D4D-B71E-9676697C4A6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4-4D4D-B71E-9676697C4A69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0.15625</c:v>
                </c:pt>
                <c:pt idx="1">
                  <c:v>0.21393841166936792</c:v>
                </c:pt>
                <c:pt idx="2">
                  <c:v>0.12980132450331125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84-4D4D-B71E-9676697C4A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30+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68-49A4-B80E-AD84B279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</c:v>
                </c:pt>
                <c:pt idx="1">
                  <c:v>0.21555915721231766</c:v>
                </c:pt>
                <c:pt idx="2">
                  <c:v>0.37615894039735098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84-4D4D-B71E-9676697C4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2856584163217279E-2"/>
          <c:y val="6.4567936002922793E-2"/>
          <c:w val="0.3787649824950019"/>
          <c:h val="0.2023597810241883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3324400849429"/>
          <c:y val="0.15427016869851468"/>
          <c:w val="0.85352137897327007"/>
          <c:h val="0.838882058496498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AD-46F1-A459-79B5A62692B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AD-46F1-A459-79B5A6269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0.38095238095238093</c:v>
                </c:pt>
                <c:pt idx="1">
                  <c:v>0.66666666666666663</c:v>
                </c:pt>
                <c:pt idx="2">
                  <c:v>0.62891566265060239</c:v>
                </c:pt>
                <c:pt idx="3">
                  <c:v>0.68173258003766479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D-46F1-A459-79B5A62692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0.35714285714285715</c:v>
                </c:pt>
                <c:pt idx="1">
                  <c:v>0.1487603305785124</c:v>
                </c:pt>
                <c:pt idx="2">
                  <c:v>0.12771084337349398</c:v>
                </c:pt>
                <c:pt idx="3">
                  <c:v>0.13370998116760829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D-46F1-A459-79B5A62692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D-46F1-A459-79B5A6269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0.16666666666666666</c:v>
                </c:pt>
                <c:pt idx="1">
                  <c:v>5.2341597796143252E-2</c:v>
                </c:pt>
                <c:pt idx="2">
                  <c:v>3.8554216867469883E-2</c:v>
                </c:pt>
                <c:pt idx="3">
                  <c:v>2.4482109227871938E-2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AD-46F1-A459-79B5A62692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Hispanic/Latino/Spanish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AD-46F1-A459-79B5A62692B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AD-46F1-A459-79B5A62692B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AD-46F1-A459-79B5A62692B6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AD-46F1-A459-79B5A62692B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AD-46F1-A459-79B5A62692B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AD-46F1-A459-79B5A62692B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AD-46F1-A459-79B5A62692B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AD-46F1-A459-79B5A62692B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AD-46F1-A459-79B5A62692B6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AD-46F1-A459-79B5A6269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7.1428571428571425E-2</c:v>
                </c:pt>
                <c:pt idx="1">
                  <c:v>4.6831955922865015E-2</c:v>
                </c:pt>
                <c:pt idx="2">
                  <c:v>4.0963855421686748E-2</c:v>
                </c:pt>
                <c:pt idx="3">
                  <c:v>2.0715630885122412E-2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AD-46F1-A459-79B5A62692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AD-46F1-A459-79B5A62692B6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07-4C7B-92FE-B80B5745B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</c:v>
                </c:pt>
                <c:pt idx="1">
                  <c:v>1.928374655647383E-2</c:v>
                </c:pt>
                <c:pt idx="2">
                  <c:v>1.4457831325301205E-2</c:v>
                </c:pt>
                <c:pt idx="3">
                  <c:v>1.8832391713747648E-2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6AD-46F1-A459-79B5A62692B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Prefer not to disclose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7.1428571428571425E-2</c:v>
                </c:pt>
                <c:pt idx="1">
                  <c:v>9.6418732782369149E-2</c:v>
                </c:pt>
                <c:pt idx="2">
                  <c:v>0.15180722891566265</c:v>
                </c:pt>
                <c:pt idx="3">
                  <c:v>0.13370998116760829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6AD-46F1-A459-79B5A6269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.06"/>
          <c:min val="0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2441222570532916"/>
          <c:y val="1.3012063557852941E-3"/>
          <c:w val="0.87291224255907229"/>
          <c:h val="0.1708346451672040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9392338288335"/>
          <c:y val="0.2871305592132804"/>
          <c:w val="0.85485914484106906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next 5 yrs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DE-4A0C-84FA-6B0BC7A6F16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E-4A0C-84FA-6B0BC7A6F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0.3907563025210084</c:v>
                </c:pt>
                <c:pt idx="1">
                  <c:v>0.42338709677419356</c:v>
                </c:pt>
                <c:pt idx="2">
                  <c:v>0.43630573248407645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E-4A0C-84FA-6B0BC7A6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6-10 yrs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0.26050420168067229</c:v>
                </c:pt>
                <c:pt idx="1">
                  <c:v>0.23790322580645162</c:v>
                </c:pt>
                <c:pt idx="2">
                  <c:v>0.26114649681528662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E-4A0C-84FA-6B0BC7A6F1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11-15 yrs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DE-4A0C-84FA-6B0BC7A6F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0.15126050420168066</c:v>
                </c:pt>
                <c:pt idx="1">
                  <c:v>0.13306451612903225</c:v>
                </c:pt>
                <c:pt idx="2">
                  <c:v>0.13694267515923567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E-4A0C-84FA-6B0BC7A6F1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than 15 yrs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DE-4A0C-84FA-6B0BC7A6F16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E-4A0C-84FA-6B0BC7A6F16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DE-4A0C-84FA-6B0BC7A6F16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DE-4A0C-84FA-6B0BC7A6F16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DE-4A0C-84FA-6B0BC7A6F16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DE-4A0C-84FA-6B0BC7A6F16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DE-4A0C-84FA-6B0BC7A6F16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DE-4A0C-84FA-6B0BC7A6F16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DE-4A0C-84FA-6B0BC7A6F16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DE-4A0C-84FA-6B0BC7A6F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5.4621848739495799E-2</c:v>
                </c:pt>
                <c:pt idx="1">
                  <c:v>5.2419354838709679E-2</c:v>
                </c:pt>
                <c:pt idx="2">
                  <c:v>5.0955414012738856E-2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BDE-4A0C-84FA-6B0BC7A6F16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DE-4A0C-84FA-6B0BC7A6F16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BDE-4A0C-84FA-6B0BC7A6F16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DE-4A0C-84FA-6B0BC7A6F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0.14285714285714285</c:v>
                </c:pt>
                <c:pt idx="1">
                  <c:v>0.15322580645161291</c:v>
                </c:pt>
                <c:pt idx="2">
                  <c:v>0.11464968152866242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BDE-4A0C-84FA-6B0BC7A6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1504786463073449"/>
          <c:y val="0.15314182551480349"/>
          <c:w val="0.67626065999258433"/>
          <c:h val="0.1708346451672040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9392338288335"/>
          <c:y val="0.25107817109479502"/>
          <c:w val="0.85485914484106906"/>
          <c:h val="0.7420741082236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3.8095238095238095E-3</c:v>
                </c:pt>
                <c:pt idx="1">
                  <c:v>1.6051364365971107E-3</c:v>
                </c:pt>
                <c:pt idx="2">
                  <c:v>7.9681274900398405E-3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C-4DE8-85ED-A69070299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3.619047619047619E-2</c:v>
                </c:pt>
                <c:pt idx="1">
                  <c:v>3.5313001605136438E-2</c:v>
                </c:pt>
                <c:pt idx="2">
                  <c:v>6.5073041168658696E-2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C-4DE8-85ED-A690702994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BC-4DE8-85ED-A69070299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0.15047619047619049</c:v>
                </c:pt>
                <c:pt idx="1">
                  <c:v>0.1043338683788122</c:v>
                </c:pt>
                <c:pt idx="2">
                  <c:v>0.11022576361221779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C-4DE8-85ED-A690702994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C-4DE8-85ED-A6907029948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C-4DE8-85ED-A6907029948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BC-4DE8-85ED-A6907029948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C-4DE8-85ED-A6907029948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BC-4DE8-85ED-A6907029948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C-4DE8-85ED-A6907029948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BC-4DE8-85ED-A6907029948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C-4DE8-85ED-A6907029948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BC-4DE8-85ED-A6907029948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BC-4DE8-85ED-A69070299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0.24952380952380954</c:v>
                </c:pt>
                <c:pt idx="1">
                  <c:v>0.18619582664526485</c:v>
                </c:pt>
                <c:pt idx="2">
                  <c:v>0.19787516600265603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BC-4DE8-85ED-A690702994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BC-4DE8-85ED-A6907029948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BC-4DE8-85ED-A6907029948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BC-4DE8-85ED-A69070299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0.27047619047619048</c:v>
                </c:pt>
                <c:pt idx="1">
                  <c:v>0.32263242375601925</c:v>
                </c:pt>
                <c:pt idx="2">
                  <c:v>0.26560424966799467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BC-4DE8-85ED-A6907029948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0.28952380952380952</c:v>
                </c:pt>
                <c:pt idx="1">
                  <c:v>0.34991974317817015</c:v>
                </c:pt>
                <c:pt idx="2">
                  <c:v>0.35325365205843295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2BC-4DE8-85ED-A69070299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155985606903293"/>
          <c:y val="7.326419179586767E-2"/>
          <c:w val="0.37740060504938144"/>
          <c:h val="0.2009037336704131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65863271272528"/>
          <c:y val="1.5825986231455206E-2"/>
          <c:w val="0.55690499207494426"/>
          <c:h val="0.98417401376854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Other reasons</c:v>
                </c:pt>
                <c:pt idx="1">
                  <c:v>Because my employer recommended or arranged it</c:v>
                </c:pt>
                <c:pt idx="2">
                  <c:v>To address a specific problem/need in my practice</c:v>
                </c:pt>
                <c:pt idx="3">
                  <c:v>To explore leadership opportunities</c:v>
                </c:pt>
                <c:pt idx="4">
                  <c:v>To learn more about public health</c:v>
                </c:pt>
                <c:pt idx="5">
                  <c:v>To effect social change</c:v>
                </c:pt>
                <c:pt idx="6">
                  <c:v>To socialize and network with peers</c:v>
                </c:pt>
                <c:pt idx="7">
                  <c:v>To maintain visibility and credibility in the medical profession in-state</c:v>
                </c:pt>
                <c:pt idx="8">
                  <c:v>To keep up to date on broader developments in medicine in New York</c:v>
                </c:pt>
                <c:pt idx="9">
                  <c:v>To keep current with issues that affect my practice</c:v>
                </c:pt>
                <c:pt idx="10">
                  <c:v>To support the practice of medicine</c:v>
                </c:pt>
                <c:pt idx="11">
                  <c:v>To support advocacy on behalf of medical practice in New York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0.1744186046511628</c:v>
                </c:pt>
                <c:pt idx="1">
                  <c:v>0.10465116279069768</c:v>
                </c:pt>
                <c:pt idx="2">
                  <c:v>6.9767441860465115E-2</c:v>
                </c:pt>
                <c:pt idx="3">
                  <c:v>5.8139534883720929E-2</c:v>
                </c:pt>
                <c:pt idx="4">
                  <c:v>0.18604651162790697</c:v>
                </c:pt>
                <c:pt idx="5">
                  <c:v>0.11627906976744186</c:v>
                </c:pt>
                <c:pt idx="6">
                  <c:v>0.27906976744186046</c:v>
                </c:pt>
                <c:pt idx="7">
                  <c:v>0.2441860465116279</c:v>
                </c:pt>
                <c:pt idx="8">
                  <c:v>0.29069767441860467</c:v>
                </c:pt>
                <c:pt idx="9">
                  <c:v>0.36046511627906974</c:v>
                </c:pt>
                <c:pt idx="10">
                  <c:v>0.52325581395348841</c:v>
                </c:pt>
                <c:pt idx="11">
                  <c:v>0.39534883720930231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Other reasons</c:v>
                </c:pt>
                <c:pt idx="1">
                  <c:v>Because my employer recommended or arranged it</c:v>
                </c:pt>
                <c:pt idx="2">
                  <c:v>To address a specific problem/need in my practice</c:v>
                </c:pt>
                <c:pt idx="3">
                  <c:v>To explore leadership opportunities</c:v>
                </c:pt>
                <c:pt idx="4">
                  <c:v>To learn more about public health</c:v>
                </c:pt>
                <c:pt idx="5">
                  <c:v>To effect social change</c:v>
                </c:pt>
                <c:pt idx="6">
                  <c:v>To socialize and network with peers</c:v>
                </c:pt>
                <c:pt idx="7">
                  <c:v>To maintain visibility and credibility in the medical profession in-state</c:v>
                </c:pt>
                <c:pt idx="8">
                  <c:v>To keep up to date on broader developments in medicine in New York</c:v>
                </c:pt>
                <c:pt idx="9">
                  <c:v>To keep current with issues that affect my practice</c:v>
                </c:pt>
                <c:pt idx="10">
                  <c:v>To support the practice of medicine</c:v>
                </c:pt>
                <c:pt idx="11">
                  <c:v>To support advocacy on behalf of medical practice in New York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0.14058956916099774</c:v>
                </c:pt>
                <c:pt idx="1">
                  <c:v>6.5759637188208611E-2</c:v>
                </c:pt>
                <c:pt idx="2">
                  <c:v>6.5759637188208611E-2</c:v>
                </c:pt>
                <c:pt idx="3">
                  <c:v>7.9365079365079361E-2</c:v>
                </c:pt>
                <c:pt idx="4">
                  <c:v>0.12018140589569161</c:v>
                </c:pt>
                <c:pt idx="5">
                  <c:v>0.13378684807256236</c:v>
                </c:pt>
                <c:pt idx="6">
                  <c:v>0.29024943310657597</c:v>
                </c:pt>
                <c:pt idx="7">
                  <c:v>0.29478458049886619</c:v>
                </c:pt>
                <c:pt idx="8">
                  <c:v>0.36054421768707484</c:v>
                </c:pt>
                <c:pt idx="9">
                  <c:v>0.41496598639455784</c:v>
                </c:pt>
                <c:pt idx="10">
                  <c:v>0.54648526077097503</c:v>
                </c:pt>
                <c:pt idx="11">
                  <c:v>0.5487528344671202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Other reasons</c:v>
                </c:pt>
                <c:pt idx="1">
                  <c:v>Because my employer recommended or arranged it</c:v>
                </c:pt>
                <c:pt idx="2">
                  <c:v>To address a specific problem/need in my practice</c:v>
                </c:pt>
                <c:pt idx="3">
                  <c:v>To explore leadership opportunities</c:v>
                </c:pt>
                <c:pt idx="4">
                  <c:v>To learn more about public health</c:v>
                </c:pt>
                <c:pt idx="5">
                  <c:v>To effect social change</c:v>
                </c:pt>
                <c:pt idx="6">
                  <c:v>To socialize and network with peers</c:v>
                </c:pt>
                <c:pt idx="7">
                  <c:v>To maintain visibility and credibility in the medical profession in-state</c:v>
                </c:pt>
                <c:pt idx="8">
                  <c:v>To keep up to date on broader developments in medicine in New York</c:v>
                </c:pt>
                <c:pt idx="9">
                  <c:v>To keep current with issues that affect my practice</c:v>
                </c:pt>
                <c:pt idx="10">
                  <c:v>To support the practice of medicine</c:v>
                </c:pt>
                <c:pt idx="11">
                  <c:v>To support advocacy on behalf of medical practice in New York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0.14736842105263159</c:v>
                </c:pt>
                <c:pt idx="1">
                  <c:v>8.2706766917293228E-2</c:v>
                </c:pt>
                <c:pt idx="2">
                  <c:v>0.11729323308270677</c:v>
                </c:pt>
                <c:pt idx="3">
                  <c:v>0.1368421052631579</c:v>
                </c:pt>
                <c:pt idx="4">
                  <c:v>0.14887218045112782</c:v>
                </c:pt>
                <c:pt idx="5">
                  <c:v>0.19248120300751881</c:v>
                </c:pt>
                <c:pt idx="6">
                  <c:v>0.30827067669172931</c:v>
                </c:pt>
                <c:pt idx="7">
                  <c:v>0.3398496240601504</c:v>
                </c:pt>
                <c:pt idx="8">
                  <c:v>0.49172932330827068</c:v>
                </c:pt>
                <c:pt idx="9">
                  <c:v>0.5172932330827068</c:v>
                </c:pt>
                <c:pt idx="10">
                  <c:v>0.65413533834586468</c:v>
                </c:pt>
                <c:pt idx="11">
                  <c:v>0.68721804511278195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70000000000000007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70000000000000007"/>
      </c:valAx>
    </c:plotArea>
    <c:legend>
      <c:legendPos val="r"/>
      <c:layout>
        <c:manualLayout>
          <c:xMode val="edge"/>
          <c:yMode val="edge"/>
          <c:x val="0.56960910299397505"/>
          <c:y val="0.74813829602662718"/>
          <c:w val="9.5062897321553499E-2"/>
          <c:h val="0.12890523688317967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70015549318743"/>
          <c:y val="7.1424294524707671E-3"/>
          <c:w val="0.58078042373355765"/>
          <c:h val="0.99285757054752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Other reasons</c:v>
                </c:pt>
                <c:pt idx="1">
                  <c:v>To learn more about public health</c:v>
                </c:pt>
                <c:pt idx="2">
                  <c:v>To effect social change</c:v>
                </c:pt>
                <c:pt idx="3">
                  <c:v>To socialize and network with peers</c:v>
                </c:pt>
                <c:pt idx="4">
                  <c:v>Because my employer recommended or arranged it</c:v>
                </c:pt>
                <c:pt idx="5">
                  <c:v>To maintain visibility and credibility in the medical profession in-state</c:v>
                </c:pt>
                <c:pt idx="6">
                  <c:v>To keep up to date on broader developments in medicine in New York</c:v>
                </c:pt>
                <c:pt idx="7">
                  <c:v>To keep current with issues that affect my practice</c:v>
                </c:pt>
                <c:pt idx="8">
                  <c:v>To support the practice of medicine</c:v>
                </c:pt>
                <c:pt idx="9">
                  <c:v>To support advocacy on behalf of medical practice in New York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0.1111111111111111</c:v>
                </c:pt>
                <c:pt idx="1">
                  <c:v>5.5555555555555552E-2</c:v>
                </c:pt>
                <c:pt idx="2">
                  <c:v>2.7777777777777776E-2</c:v>
                </c:pt>
                <c:pt idx="3">
                  <c:v>2.7777777777777776E-2</c:v>
                </c:pt>
                <c:pt idx="4">
                  <c:v>5.5555555555555552E-2</c:v>
                </c:pt>
                <c:pt idx="5">
                  <c:v>0</c:v>
                </c:pt>
                <c:pt idx="6">
                  <c:v>0.1111111111111111</c:v>
                </c:pt>
                <c:pt idx="7">
                  <c:v>5.5555555555555552E-2</c:v>
                </c:pt>
                <c:pt idx="8">
                  <c:v>0.27777777777777779</c:v>
                </c:pt>
                <c:pt idx="9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Other reasons</c:v>
                </c:pt>
                <c:pt idx="1">
                  <c:v>To learn more about public health</c:v>
                </c:pt>
                <c:pt idx="2">
                  <c:v>To effect social change</c:v>
                </c:pt>
                <c:pt idx="3">
                  <c:v>To socialize and network with peers</c:v>
                </c:pt>
                <c:pt idx="4">
                  <c:v>Because my employer recommended or arranged it</c:v>
                </c:pt>
                <c:pt idx="5">
                  <c:v>To maintain visibility and credibility in the medical profession in-state</c:v>
                </c:pt>
                <c:pt idx="6">
                  <c:v>To keep up to date on broader developments in medicine in New York</c:v>
                </c:pt>
                <c:pt idx="7">
                  <c:v>To keep current with issues that affect my practice</c:v>
                </c:pt>
                <c:pt idx="8">
                  <c:v>To support the practice of medicine</c:v>
                </c:pt>
                <c:pt idx="9">
                  <c:v>To support advocacy on behalf of medical practice in New York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9.2162162162162165E-2</c:v>
                </c:pt>
                <c:pt idx="1">
                  <c:v>0</c:v>
                </c:pt>
                <c:pt idx="2">
                  <c:v>5.4054054054054057E-2</c:v>
                </c:pt>
                <c:pt idx="3">
                  <c:v>0</c:v>
                </c:pt>
                <c:pt idx="4">
                  <c:v>5.4054054054054057E-2</c:v>
                </c:pt>
                <c:pt idx="5">
                  <c:v>1.3513513513513514E-2</c:v>
                </c:pt>
                <c:pt idx="6">
                  <c:v>8.1081081081081086E-2</c:v>
                </c:pt>
                <c:pt idx="7">
                  <c:v>8.1081081081081086E-2</c:v>
                </c:pt>
                <c:pt idx="8">
                  <c:v>0.27027027027027029</c:v>
                </c:pt>
                <c:pt idx="9">
                  <c:v>0.35135135135135137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Other reasons</c:v>
                </c:pt>
                <c:pt idx="1">
                  <c:v>To learn more about public health</c:v>
                </c:pt>
                <c:pt idx="2">
                  <c:v>To effect social change</c:v>
                </c:pt>
                <c:pt idx="3">
                  <c:v>To socialize and network with peers</c:v>
                </c:pt>
                <c:pt idx="4">
                  <c:v>Because my employer recommended or arranged it</c:v>
                </c:pt>
                <c:pt idx="5">
                  <c:v>To maintain visibility and credibility in the medical profession in-state</c:v>
                </c:pt>
                <c:pt idx="6">
                  <c:v>To keep up to date on broader developments in medicine in New York</c:v>
                </c:pt>
                <c:pt idx="7">
                  <c:v>To keep current with issues that affect my practice</c:v>
                </c:pt>
                <c:pt idx="8">
                  <c:v>To support the practice of medicine</c:v>
                </c:pt>
                <c:pt idx="9">
                  <c:v>To support advocacy on behalf of medical practice in New York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9.9800332778702192E-2</c:v>
                </c:pt>
                <c:pt idx="1">
                  <c:v>8.3194675540765387E-3</c:v>
                </c:pt>
                <c:pt idx="2">
                  <c:v>2.1630615640599003E-2</c:v>
                </c:pt>
                <c:pt idx="3">
                  <c:v>3.3277870216306155E-2</c:v>
                </c:pt>
                <c:pt idx="4">
                  <c:v>3.4941763727121461E-2</c:v>
                </c:pt>
                <c:pt idx="5">
                  <c:v>4.3261231281198007E-2</c:v>
                </c:pt>
                <c:pt idx="6">
                  <c:v>7.8202995008319467E-2</c:v>
                </c:pt>
                <c:pt idx="7">
                  <c:v>9.1514143094841932E-2</c:v>
                </c:pt>
                <c:pt idx="8">
                  <c:v>0.21297836938435941</c:v>
                </c:pt>
                <c:pt idx="9">
                  <c:v>0.37603993344425957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4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52981671689628584"/>
          <c:y val="0.75223766803188663"/>
          <c:w val="9.5062897321553499E-2"/>
          <c:h val="0.1166071208674013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75257259509228"/>
          <c:y val="1.8268786825785178E-2"/>
          <c:w val="0.51343790359538388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None</c:v>
                </c:pt>
                <c:pt idx="1">
                  <c:v>Other</c:v>
                </c:pt>
                <c:pt idx="2">
                  <c:v>Used physician payment/practice service</c:v>
                </c:pt>
                <c:pt idx="3">
                  <c:v>Have written or spoken for MSSNY meetings</c:v>
                </c:pt>
                <c:pt idx="4">
                  <c:v>Purchased insurance from Charles J. Sellers &amp; Co.</c:v>
                </c:pt>
                <c:pt idx="5">
                  <c:v>Participated in Physician Advocacy Day(s) in March</c:v>
                </c:pt>
                <c:pt idx="6">
                  <c:v>Encouraged others to join/become more involved</c:v>
                </c:pt>
                <c:pt idx="7">
                  <c:v>Served as a Delegate to the House of Delegates</c:v>
                </c:pt>
                <c:pt idx="8">
                  <c:v>Visited the MSSNY website for content</c:v>
                </c:pt>
                <c:pt idx="9">
                  <c:v>Grass Roots Service send letters to Governor/legislators</c:v>
                </c:pt>
                <c:pt idx="10">
                  <c:v>Served County Medical Society as a volunteer leader</c:v>
                </c:pt>
                <c:pt idx="11">
                  <c:v>Served on MSSNY Committees</c:v>
                </c:pt>
                <c:pt idx="12">
                  <c:v>Used MSSNY CME online</c:v>
                </c:pt>
                <c:pt idx="13">
                  <c:v>Medical Liability Insurance from MLMIC Insurance</c:v>
                </c:pt>
                <c:pt idx="14">
                  <c:v>Read MSSNY Pulse</c:v>
                </c:pt>
                <c:pt idx="15">
                  <c:v>Participated in/attend MSSNY webinars</c:v>
                </c:pt>
                <c:pt idx="16">
                  <c:v>Attended County Medical Society meetings/events</c:v>
                </c:pt>
                <c:pt idx="17">
                  <c:v>Read other e-mails from MSSNY</c:v>
                </c:pt>
                <c:pt idx="18">
                  <c:v>Read The MSSNY Daily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0.62190812720848054</c:v>
                </c:pt>
                <c:pt idx="1">
                  <c:v>0.10424028268551237</c:v>
                </c:pt>
                <c:pt idx="2">
                  <c:v>8.8339222614840993E-3</c:v>
                </c:pt>
                <c:pt idx="3">
                  <c:v>5.3003533568904597E-3</c:v>
                </c:pt>
                <c:pt idx="4">
                  <c:v>4.0636042402826852E-2</c:v>
                </c:pt>
                <c:pt idx="5">
                  <c:v>1.9434628975265017E-2</c:v>
                </c:pt>
                <c:pt idx="6">
                  <c:v>3.1802120141342753E-2</c:v>
                </c:pt>
                <c:pt idx="7">
                  <c:v>1.0600706713780919E-2</c:v>
                </c:pt>
                <c:pt idx="8">
                  <c:v>9.5406360424028266E-2</c:v>
                </c:pt>
                <c:pt idx="9">
                  <c:v>1.7667844522968199E-2</c:v>
                </c:pt>
                <c:pt idx="10">
                  <c:v>1.9434628975265017E-2</c:v>
                </c:pt>
                <c:pt idx="11">
                  <c:v>2.6501766784452298E-2</c:v>
                </c:pt>
                <c:pt idx="12">
                  <c:v>0.12367491166077739</c:v>
                </c:pt>
                <c:pt idx="13">
                  <c:v>0.1166077738515901</c:v>
                </c:pt>
                <c:pt idx="14">
                  <c:v>0.10777385159010601</c:v>
                </c:pt>
                <c:pt idx="15">
                  <c:v>0.10777385159010601</c:v>
                </c:pt>
                <c:pt idx="16">
                  <c:v>0.13604240282685512</c:v>
                </c:pt>
                <c:pt idx="17">
                  <c:v>0.18551236749116609</c:v>
                </c:pt>
                <c:pt idx="18">
                  <c:v>9.0106007067137811E-2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None</c:v>
                </c:pt>
                <c:pt idx="1">
                  <c:v>Other</c:v>
                </c:pt>
                <c:pt idx="2">
                  <c:v>Used physician payment/practice service</c:v>
                </c:pt>
                <c:pt idx="3">
                  <c:v>Have written or spoken for MSSNY meetings</c:v>
                </c:pt>
                <c:pt idx="4">
                  <c:v>Purchased insurance from Charles J. Sellers &amp; Co.</c:v>
                </c:pt>
                <c:pt idx="5">
                  <c:v>Participated in Physician Advocacy Day(s) in March</c:v>
                </c:pt>
                <c:pt idx="6">
                  <c:v>Encouraged others to join/become more involved</c:v>
                </c:pt>
                <c:pt idx="7">
                  <c:v>Served as a Delegate to the House of Delegates</c:v>
                </c:pt>
                <c:pt idx="8">
                  <c:v>Visited the MSSNY website for content</c:v>
                </c:pt>
                <c:pt idx="9">
                  <c:v>Grass Roots Service send letters to Governor/legislators</c:v>
                </c:pt>
                <c:pt idx="10">
                  <c:v>Served County Medical Society as a volunteer leader</c:v>
                </c:pt>
                <c:pt idx="11">
                  <c:v>Served on MSSNY Committees</c:v>
                </c:pt>
                <c:pt idx="12">
                  <c:v>Used MSSNY CME online</c:v>
                </c:pt>
                <c:pt idx="13">
                  <c:v>Medical Liability Insurance from MLMIC Insurance</c:v>
                </c:pt>
                <c:pt idx="14">
                  <c:v>Read MSSNY Pulse</c:v>
                </c:pt>
                <c:pt idx="15">
                  <c:v>Participated in/attend MSSNY webinars</c:v>
                </c:pt>
                <c:pt idx="16">
                  <c:v>Attended County Medical Society meetings/events</c:v>
                </c:pt>
                <c:pt idx="17">
                  <c:v>Read other e-mails from MSSNY</c:v>
                </c:pt>
                <c:pt idx="18">
                  <c:v>Read The MSSNY Daily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0.26944444444444443</c:v>
                </c:pt>
                <c:pt idx="1">
                  <c:v>0.30138888888888887</c:v>
                </c:pt>
                <c:pt idx="2">
                  <c:v>7.3611111111111113E-2</c:v>
                </c:pt>
                <c:pt idx="3">
                  <c:v>8.4722222222222227E-2</c:v>
                </c:pt>
                <c:pt idx="4">
                  <c:v>9.4444444444444442E-2</c:v>
                </c:pt>
                <c:pt idx="5">
                  <c:v>0.12361111111111112</c:v>
                </c:pt>
                <c:pt idx="6">
                  <c:v>0.15972222222222221</c:v>
                </c:pt>
                <c:pt idx="7">
                  <c:v>0.16388888888888889</c:v>
                </c:pt>
                <c:pt idx="8">
                  <c:v>0.17083333333333334</c:v>
                </c:pt>
                <c:pt idx="9">
                  <c:v>0.17222222222222222</c:v>
                </c:pt>
                <c:pt idx="10">
                  <c:v>0.17916666666666667</c:v>
                </c:pt>
                <c:pt idx="11">
                  <c:v>0.1986111111111111</c:v>
                </c:pt>
                <c:pt idx="12">
                  <c:v>0.21666666666666667</c:v>
                </c:pt>
                <c:pt idx="13">
                  <c:v>0.25138888888888888</c:v>
                </c:pt>
                <c:pt idx="14">
                  <c:v>0.26666666666666666</c:v>
                </c:pt>
                <c:pt idx="15">
                  <c:v>0.29722222222222222</c:v>
                </c:pt>
                <c:pt idx="16">
                  <c:v>0.38055555555555554</c:v>
                </c:pt>
                <c:pt idx="17">
                  <c:v>0.39444444444444443</c:v>
                </c:pt>
                <c:pt idx="18">
                  <c:v>0.40833333333333333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87048329485139"/>
          <c:y val="0.76751658106481224"/>
          <c:w val="9.3082348665074699E-2"/>
          <c:h val="7.8364287104496916E-2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82537599466735"/>
          <c:y val="1.8268786825785178E-2"/>
          <c:w val="0.5771746240053327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None</c:v>
                </c:pt>
                <c:pt idx="1">
                  <c:v>Other</c:v>
                </c:pt>
                <c:pt idx="2">
                  <c:v>Attended County Medical Society meetings/events</c:v>
                </c:pt>
                <c:pt idx="3">
                  <c:v>Medical Liability Insurance from MLMIC Insurance</c:v>
                </c:pt>
                <c:pt idx="4">
                  <c:v>Visited the MSSNY website for content</c:v>
                </c:pt>
                <c:pt idx="5">
                  <c:v>Read The MSSNY Daily</c:v>
                </c:pt>
                <c:pt idx="6">
                  <c:v>Used MSSNY CME online</c:v>
                </c:pt>
                <c:pt idx="7">
                  <c:v>Read MSSNY Pulse (formerly eNews)</c:v>
                </c:pt>
                <c:pt idx="8">
                  <c:v>Participated in/attend MSSNY webinars</c:v>
                </c:pt>
                <c:pt idx="9">
                  <c:v>Read other e-mails from MSSNY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0.7133757961783439</c:v>
                </c:pt>
                <c:pt idx="1">
                  <c:v>8.0679405520169847E-2</c:v>
                </c:pt>
                <c:pt idx="2">
                  <c:v>3.3970276008492568E-2</c:v>
                </c:pt>
                <c:pt idx="3">
                  <c:v>4.0339702760084924E-2</c:v>
                </c:pt>
                <c:pt idx="4">
                  <c:v>4.2462845010615709E-2</c:v>
                </c:pt>
                <c:pt idx="5">
                  <c:v>4.4585987261146494E-2</c:v>
                </c:pt>
                <c:pt idx="6">
                  <c:v>7.4309978768577492E-2</c:v>
                </c:pt>
                <c:pt idx="7">
                  <c:v>7.4309978768577492E-2</c:v>
                </c:pt>
                <c:pt idx="8">
                  <c:v>7.4309978768577492E-2</c:v>
                </c:pt>
                <c:pt idx="9">
                  <c:v>0.15711252653927812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28231887680705"/>
          <c:y val="0.77227082073898323"/>
          <c:w val="9.3082348665074699E-2"/>
          <c:h val="9.2569946140151474E-2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5101030015187"/>
          <c:y val="1.2387791810135958E-3"/>
          <c:w val="0.79432848046685212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Retired</c:v>
                </c:pt>
                <c:pt idx="1">
                  <c:v>Uncertain</c:v>
                </c:pt>
                <c:pt idx="2">
                  <c:v>Life</c:v>
                </c:pt>
                <c:pt idx="3">
                  <c:v>Affiliate</c:v>
                </c:pt>
                <c:pt idx="4">
                  <c:v>Resident/Fellow</c:v>
                </c:pt>
                <c:pt idx="5">
                  <c:v>Med Student/Grad</c:v>
                </c:pt>
                <c:pt idx="6">
                  <c:v>PT Physician</c:v>
                </c:pt>
                <c:pt idx="7">
                  <c:v>Active Physician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9.9787685774946927E-2</c:v>
                </c:pt>
                <c:pt idx="1">
                  <c:v>0.10191082802547771</c:v>
                </c:pt>
                <c:pt idx="2">
                  <c:v>2.1231422505307855E-3</c:v>
                </c:pt>
                <c:pt idx="3">
                  <c:v>2.5477707006369428E-2</c:v>
                </c:pt>
                <c:pt idx="4">
                  <c:v>2.5477707006369428E-2</c:v>
                </c:pt>
                <c:pt idx="5">
                  <c:v>4.246284501061571E-3</c:v>
                </c:pt>
                <c:pt idx="6">
                  <c:v>6.5817409766454352E-2</c:v>
                </c:pt>
                <c:pt idx="7">
                  <c:v>0.67515923566878977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Retired</c:v>
                </c:pt>
                <c:pt idx="1">
                  <c:v>Uncertain</c:v>
                </c:pt>
                <c:pt idx="2">
                  <c:v>Life</c:v>
                </c:pt>
                <c:pt idx="3">
                  <c:v>Affiliate</c:v>
                </c:pt>
                <c:pt idx="4">
                  <c:v>Resident/Fellow</c:v>
                </c:pt>
                <c:pt idx="5">
                  <c:v>Med Student/Grad</c:v>
                </c:pt>
                <c:pt idx="6">
                  <c:v>PT Physician</c:v>
                </c:pt>
                <c:pt idx="7">
                  <c:v>Active Physician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0.16139767054908485</c:v>
                </c:pt>
                <c:pt idx="1">
                  <c:v>5.3244592346089852E-2</c:v>
                </c:pt>
                <c:pt idx="2">
                  <c:v>1.6638935108153079E-3</c:v>
                </c:pt>
                <c:pt idx="3">
                  <c:v>1.4975041597337771E-2</c:v>
                </c:pt>
                <c:pt idx="4">
                  <c:v>3.9933444259567387E-2</c:v>
                </c:pt>
                <c:pt idx="5">
                  <c:v>1.1647254575707155E-2</c:v>
                </c:pt>
                <c:pt idx="6">
                  <c:v>5.1580698835274545E-2</c:v>
                </c:pt>
                <c:pt idx="7">
                  <c:v>0.66555740432612309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Retired</c:v>
                </c:pt>
                <c:pt idx="1">
                  <c:v>Uncertain</c:v>
                </c:pt>
                <c:pt idx="2">
                  <c:v>Life</c:v>
                </c:pt>
                <c:pt idx="3">
                  <c:v>Affiliate</c:v>
                </c:pt>
                <c:pt idx="4">
                  <c:v>Resident/Fellow</c:v>
                </c:pt>
                <c:pt idx="5">
                  <c:v>Med Student/Grad</c:v>
                </c:pt>
                <c:pt idx="6">
                  <c:v>PT Physician</c:v>
                </c:pt>
                <c:pt idx="7">
                  <c:v>Active Physician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0.1432469304229195</c:v>
                </c:pt>
                <c:pt idx="1">
                  <c:v>1.7735334242837655E-2</c:v>
                </c:pt>
                <c:pt idx="2">
                  <c:v>7.2305593451568895E-2</c:v>
                </c:pt>
                <c:pt idx="3">
                  <c:v>2.7285129604365621E-3</c:v>
                </c:pt>
                <c:pt idx="4">
                  <c:v>1.7735334242837655E-2</c:v>
                </c:pt>
                <c:pt idx="5">
                  <c:v>5.4570259208731242E-3</c:v>
                </c:pt>
                <c:pt idx="6">
                  <c:v>5.0477489768076401E-2</c:v>
                </c:pt>
                <c:pt idx="7">
                  <c:v>0.69031377899045021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8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059053525684243"/>
          <c:y val="0.2942550815906565"/>
          <c:w val="9.5062897321553499E-2"/>
          <c:h val="0.16447417589750435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4032657112602179"/>
          <c:w val="0.87635641573562184"/>
          <c:h val="0.7528254348098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Advocacy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84-4D4D-B71E-9676697C4A6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0.59154929577464788</c:v>
                </c:pt>
                <c:pt idx="1">
                  <c:v>0.65706051873198845</c:v>
                </c:pt>
                <c:pt idx="2">
                  <c:v>0.6420545746388443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84-4D4D-B71E-9676697C4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Communications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0.16901408450704225</c:v>
                </c:pt>
                <c:pt idx="1">
                  <c:v>8.9337175792507204E-2</c:v>
                </c:pt>
                <c:pt idx="2">
                  <c:v>0.1187800963081862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4-4D4D-B71E-9676697C4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County Society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8.4507042253521125E-2</c:v>
                </c:pt>
                <c:pt idx="1">
                  <c:v>5.1873198847262249E-2</c:v>
                </c:pt>
                <c:pt idx="2">
                  <c:v>0.11075441412520064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84-4D4D-B71E-9676697C4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84-4D4D-B71E-9676697C4A6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4-4D4D-B71E-9676697C4A6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4-4D4D-B71E-9676697C4A6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4-4D4D-B71E-9676697C4A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4-4D4D-B71E-9676697C4A6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4-4D4D-B71E-9676697C4A6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4-4D4D-B71E-9676697C4A69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8.4507042253521125E-2</c:v>
                </c:pt>
                <c:pt idx="1">
                  <c:v>7.492795389048991E-2</c:v>
                </c:pt>
                <c:pt idx="2">
                  <c:v>4.3338683788121987E-2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84-4D4D-B71E-9676697C4A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Legal/pmt/prac services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1E-4F1B-84EA-C492C89C3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</c:v>
                </c:pt>
                <c:pt idx="1">
                  <c:v>1.4409221902017291E-2</c:v>
                </c:pt>
                <c:pt idx="2">
                  <c:v>2.7287319422150885E-2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84-4D4D-B71E-9676697C4A6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8-472A-9254-D937CB51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5.6338028169014086E-2</c:v>
                </c:pt>
                <c:pt idx="1">
                  <c:v>4.8991354466858789E-2</c:v>
                </c:pt>
                <c:pt idx="2">
                  <c:v>3.4677367576240001E-2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84-4D4D-B71E-9676697C4A6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8-472A-9254-D937CB51EA7B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8-472A-9254-D937CB51E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1.4084507042253521E-2</c:v>
                </c:pt>
                <c:pt idx="1">
                  <c:v>6.3400576368876083E-2</c:v>
                </c:pt>
                <c:pt idx="2">
                  <c:v>2.4077046548956663E-2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E-4F1B-84EA-C492C89C3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5505538295637876E-2"/>
          <c:y val="6.4567936002922793E-2"/>
          <c:w val="0.90325790071427903"/>
          <c:h val="0.17507499686745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CD-45F9-8FEE-7F964ABA84C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D-45F9-8FEE-7F964ABA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2.7027027027027029E-2</c:v>
                </c:pt>
                <c:pt idx="2">
                  <c:v>4.9019607843137254E-2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D-45F9-8FEE-7F964ABA84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CCD-45F9-8FEE-7F964ABA84C0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CCD-45F9-8FEE-7F964ABA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1.3513513513513514E-2</c:v>
                </c:pt>
                <c:pt idx="2">
                  <c:v>9.3137254901960786E-2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D-45F9-8FEE-7F964ABA84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D-45F9-8FEE-7F964ABA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0.15384615384615385</c:v>
                </c:pt>
                <c:pt idx="1">
                  <c:v>0.21621621621621623</c:v>
                </c:pt>
                <c:pt idx="2">
                  <c:v>0.23366013071895425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CD-45F9-8FEE-7F964ABA84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very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D-45F9-8FEE-7F964ABA84C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D-45F9-8FEE-7F964ABA84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D-45F9-8FEE-7F964ABA84C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D-45F9-8FEE-7F964ABA84C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CD-45F9-8FEE-7F964ABA84C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CD-45F9-8FEE-7F964ABA84C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CD-45F9-8FEE-7F964ABA84C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CD-45F9-8FEE-7F964ABA84C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CD-45F9-8FEE-7F964ABA84C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CD-45F9-8FEE-7F964ABA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0.51282051282051277</c:v>
                </c:pt>
                <c:pt idx="1">
                  <c:v>0.41891891891891891</c:v>
                </c:pt>
                <c:pt idx="2">
                  <c:v>0.38398692810457519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CD-45F9-8FEE-7F964ABA84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CD-45F9-8FEE-7F964ABA84C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CD-45F9-8FEE-7F964ABA84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CCD-45F9-8FEE-7F964ABA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0.33333333333333331</c:v>
                </c:pt>
                <c:pt idx="1">
                  <c:v>0.32432432432432434</c:v>
                </c:pt>
                <c:pt idx="2">
                  <c:v>0.24019607843137256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CCD-45F9-8FEE-7F964ABA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6830015361848182E-2"/>
          <c:y val="0.13067808491735919"/>
          <c:w val="0.54035118457265785"/>
          <c:h val="0.1869713487201317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Considerably less involved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A8-4DEC-B58A-671C82AC8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0.35897435897435898</c:v>
                </c:pt>
                <c:pt idx="1">
                  <c:v>0.19718309859154928</c:v>
                </c:pt>
                <c:pt idx="2">
                  <c:v>0.10049423393739704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8-4DEC-B58A-671C82AC83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less involved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A8-4DEC-B58A-671C82AC8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0.23076923076923078</c:v>
                </c:pt>
                <c:pt idx="1">
                  <c:v>0.18309859154929578</c:v>
                </c:pt>
                <c:pt idx="2">
                  <c:v>0.1812191103789127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A8-4DEC-B58A-671C82AC83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About as involved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A8-4DEC-B58A-671C82AC8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0.41025641025641024</c:v>
                </c:pt>
                <c:pt idx="1">
                  <c:v>0.60563380281690138</c:v>
                </c:pt>
                <c:pt idx="2">
                  <c:v>0.70181219110378912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A8-4DEC-B58A-671C82AC83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More involved than I want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A8-4DEC-B58A-671C82AC83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A8-4DEC-B58A-671C82AC83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A8-4DEC-B58A-671C82AC839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A8-4DEC-B58A-671C82AC839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A8-4DEC-B58A-671C82AC839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A8-4DEC-B58A-671C82AC839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A8-4DEC-B58A-671C82AC839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A8-4DEC-B58A-671C82AC839B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A8-4DEC-B58A-671C82AC8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</c:v>
                </c:pt>
                <c:pt idx="1">
                  <c:v>1.4084507042253521E-2</c:v>
                </c:pt>
                <c:pt idx="2">
                  <c:v>1.6474464579901153E-2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A8-4DEC-B58A-671C82AC8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4.1166207271274759E-3"/>
          <c:y val="6.4567936002922793E-2"/>
          <c:w val="0.97469174621350774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62054314831514"/>
          <c:y val="6.9374608522077942E-3"/>
          <c:w val="0.58343324947340369"/>
          <c:h val="0.99306253914779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Retired</c:v>
                </c:pt>
                <c:pt idx="1">
                  <c:v>Other obstacles</c:v>
                </c:pt>
                <c:pt idx="2">
                  <c:v>Cost of services exceeds the value that I receive</c:v>
                </c:pt>
                <c:pt idx="3">
                  <c:v>I find services of other organizations more appealing</c:v>
                </c:pt>
                <c:pt idx="4">
                  <c:v>I do not agree with some positions that MSSNY takes</c:v>
                </c:pt>
                <c:pt idx="5">
                  <c:v>MSSNY is not very relevant to my specific area of practice</c:v>
                </c:pt>
                <c:pt idx="6">
                  <c:v>MSSNY is not a very welcoming organization to participate in</c:v>
                </c:pt>
                <c:pt idx="7">
                  <c:v>I lack awareness of MSSNY services and their benefits</c:v>
                </c:pt>
                <c:pt idx="8">
                  <c:v>I have not been invited to become involved</c:v>
                </c:pt>
                <c:pt idx="9">
                  <c:v>Time constraints/schedule conflicts prevent me from being involved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0.11413043478260869</c:v>
                </c:pt>
                <c:pt idx="1">
                  <c:v>0</c:v>
                </c:pt>
                <c:pt idx="2">
                  <c:v>0.22554347826086957</c:v>
                </c:pt>
                <c:pt idx="3">
                  <c:v>0.11684782608695653</c:v>
                </c:pt>
                <c:pt idx="4">
                  <c:v>7.880434782608696E-2</c:v>
                </c:pt>
                <c:pt idx="5">
                  <c:v>0.26630434782608697</c:v>
                </c:pt>
                <c:pt idx="6">
                  <c:v>2.9891304347826088E-2</c:v>
                </c:pt>
                <c:pt idx="7">
                  <c:v>0.42934782608695654</c:v>
                </c:pt>
                <c:pt idx="8">
                  <c:v>0.16576086956521738</c:v>
                </c:pt>
                <c:pt idx="9">
                  <c:v>0.27173913043478259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Retired</c:v>
                </c:pt>
                <c:pt idx="1">
                  <c:v>Other obstacles</c:v>
                </c:pt>
                <c:pt idx="2">
                  <c:v>Cost of services exceeds the value that I receive</c:v>
                </c:pt>
                <c:pt idx="3">
                  <c:v>I find services of other organizations more appealing</c:v>
                </c:pt>
                <c:pt idx="4">
                  <c:v>I do not agree with some positions that MSSNY takes</c:v>
                </c:pt>
                <c:pt idx="5">
                  <c:v>MSSNY is not very relevant to my specific area of practice</c:v>
                </c:pt>
                <c:pt idx="6">
                  <c:v>MSSNY is not a very welcoming organization to participate in</c:v>
                </c:pt>
                <c:pt idx="7">
                  <c:v>I lack awareness of MSSNY services and their benefits</c:v>
                </c:pt>
                <c:pt idx="8">
                  <c:v>I have not been invited to become involved</c:v>
                </c:pt>
                <c:pt idx="9">
                  <c:v>Time constraints/schedule conflicts prevent me from being involved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0.13662790697674418</c:v>
                </c:pt>
                <c:pt idx="1">
                  <c:v>0.27</c:v>
                </c:pt>
                <c:pt idx="2">
                  <c:v>0.36337209302325579</c:v>
                </c:pt>
                <c:pt idx="3">
                  <c:v>7.8488372093023256E-2</c:v>
                </c:pt>
                <c:pt idx="4">
                  <c:v>0.12790697674418605</c:v>
                </c:pt>
                <c:pt idx="5">
                  <c:v>0.18895348837209303</c:v>
                </c:pt>
                <c:pt idx="6">
                  <c:v>6.3953488372093026E-2</c:v>
                </c:pt>
                <c:pt idx="7">
                  <c:v>0.13953488372093023</c:v>
                </c:pt>
                <c:pt idx="8">
                  <c:v>7.5581395348837205E-2</c:v>
                </c:pt>
                <c:pt idx="9">
                  <c:v>0.1744186046511628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Retired</c:v>
                </c:pt>
                <c:pt idx="1">
                  <c:v>Other obstacles</c:v>
                </c:pt>
                <c:pt idx="2">
                  <c:v>Cost of services exceeds the value that I receive</c:v>
                </c:pt>
                <c:pt idx="3">
                  <c:v>I find services of other organizations more appealing</c:v>
                </c:pt>
                <c:pt idx="4">
                  <c:v>I do not agree with some positions that MSSNY takes</c:v>
                </c:pt>
                <c:pt idx="5">
                  <c:v>MSSNY is not very relevant to my specific area of practice</c:v>
                </c:pt>
                <c:pt idx="6">
                  <c:v>MSSNY is not a very welcoming organization to participate in</c:v>
                </c:pt>
                <c:pt idx="7">
                  <c:v>I lack awareness of MSSNY services and their benefits</c:v>
                </c:pt>
                <c:pt idx="8">
                  <c:v>I have not been invited to become involved</c:v>
                </c:pt>
                <c:pt idx="9">
                  <c:v>Time constraints/schedule conflicts prevent me from being involved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</c:v>
                </c:pt>
                <c:pt idx="1">
                  <c:v>9.202453987730061E-2</c:v>
                </c:pt>
                <c:pt idx="2">
                  <c:v>2.4539877300613498E-2</c:v>
                </c:pt>
                <c:pt idx="3">
                  <c:v>3.0674846625766871E-2</c:v>
                </c:pt>
                <c:pt idx="4">
                  <c:v>6.7484662576687116E-2</c:v>
                </c:pt>
                <c:pt idx="5">
                  <c:v>7.3619631901840496E-2</c:v>
                </c:pt>
                <c:pt idx="6">
                  <c:v>0.11042944785276074</c:v>
                </c:pt>
                <c:pt idx="7">
                  <c:v>0.23312883435582821</c:v>
                </c:pt>
                <c:pt idx="8">
                  <c:v>0.30061349693251532</c:v>
                </c:pt>
                <c:pt idx="9">
                  <c:v>0.65644171779141103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70000000000000007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70000000000000007"/>
      </c:valAx>
    </c:plotArea>
    <c:legend>
      <c:legendPos val="r"/>
      <c:layout>
        <c:manualLayout>
          <c:xMode val="edge"/>
          <c:yMode val="edge"/>
          <c:x val="0.5749147544736668"/>
          <c:y val="0.88749225113785812"/>
          <c:w val="9.5062897321553499E-2"/>
          <c:h val="0.11250774886214183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017564304461927"/>
          <c:y val="6.1845656832970275E-2"/>
          <c:w val="0.46331895013123359"/>
          <c:h val="0.92370038526943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0.19682835820895522</c:v>
                </c:pt>
                <c:pt idx="1">
                  <c:v>0.17806841046277666</c:v>
                </c:pt>
                <c:pt idx="2">
                  <c:v>0.24444444444444444</c:v>
                </c:pt>
                <c:pt idx="3">
                  <c:v>0.26443202979515829</c:v>
                </c:pt>
                <c:pt idx="4">
                  <c:v>0.27272727272727271</c:v>
                </c:pt>
                <c:pt idx="5">
                  <c:v>0.26005612722170252</c:v>
                </c:pt>
                <c:pt idx="6">
                  <c:v>0.33976124885215792</c:v>
                </c:pt>
                <c:pt idx="7">
                  <c:v>0.32162921348314605</c:v>
                </c:pt>
                <c:pt idx="8">
                  <c:v>0.31431244153414406</c:v>
                </c:pt>
                <c:pt idx="9">
                  <c:v>0.36098450319051961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0.27985074626865669</c:v>
                </c:pt>
                <c:pt idx="1">
                  <c:v>0.21126760563380281</c:v>
                </c:pt>
                <c:pt idx="2">
                  <c:v>0.24629629629629629</c:v>
                </c:pt>
                <c:pt idx="3">
                  <c:v>0.23184357541899442</c:v>
                </c:pt>
                <c:pt idx="4">
                  <c:v>0.24461105904404873</c:v>
                </c:pt>
                <c:pt idx="5">
                  <c:v>0.39476145930776424</c:v>
                </c:pt>
                <c:pt idx="6">
                  <c:v>0.2497704315886134</c:v>
                </c:pt>
                <c:pt idx="7">
                  <c:v>0.3539325842696629</c:v>
                </c:pt>
                <c:pt idx="8">
                  <c:v>0.26192703461178674</c:v>
                </c:pt>
                <c:pt idx="9">
                  <c:v>0.35004557885141296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60-41DB-9962-143973DDC64F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0.2537313432835821</c:v>
                </c:pt>
                <c:pt idx="1">
                  <c:v>0.19919517102615694</c:v>
                </c:pt>
                <c:pt idx="2">
                  <c:v>0.23703703703703705</c:v>
                </c:pt>
                <c:pt idx="3">
                  <c:v>0.22811918063314712</c:v>
                </c:pt>
                <c:pt idx="4">
                  <c:v>0.23242736644798501</c:v>
                </c:pt>
                <c:pt idx="5">
                  <c:v>0.16651075771749299</c:v>
                </c:pt>
                <c:pt idx="6">
                  <c:v>0.20844811753902662</c:v>
                </c:pt>
                <c:pt idx="7">
                  <c:v>0.17275280898876405</c:v>
                </c:pt>
                <c:pt idx="8">
                  <c:v>0.20954162768942938</c:v>
                </c:pt>
                <c:pt idx="9">
                  <c:v>0.11941659070191431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0.1287313432835821</c:v>
                </c:pt>
                <c:pt idx="1">
                  <c:v>8.5513078470824955E-2</c:v>
                </c:pt>
                <c:pt idx="2">
                  <c:v>0.05</c:v>
                </c:pt>
                <c:pt idx="3">
                  <c:v>5.3072625698324022E-2</c:v>
                </c:pt>
                <c:pt idx="4">
                  <c:v>3.7488284910965321E-2</c:v>
                </c:pt>
                <c:pt idx="5">
                  <c:v>4.9579045837231057E-2</c:v>
                </c:pt>
                <c:pt idx="6">
                  <c:v>5.5096418732782371E-2</c:v>
                </c:pt>
                <c:pt idx="7">
                  <c:v>8.7078651685393263E-2</c:v>
                </c:pt>
                <c:pt idx="8">
                  <c:v>1.5902712815715623E-2</c:v>
                </c:pt>
                <c:pt idx="9">
                  <c:v>4.4667274384685506E-2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9A-4C78-BBE1-64BB95D8A29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9A-4C78-BBE1-64BB95D8A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5.7835820895522388E-2</c:v>
                </c:pt>
                <c:pt idx="1">
                  <c:v>5.2313883299798795E-2</c:v>
                </c:pt>
                <c:pt idx="2">
                  <c:v>3.425925925925926E-2</c:v>
                </c:pt>
                <c:pt idx="3">
                  <c:v>3.7243947858473E-2</c:v>
                </c:pt>
                <c:pt idx="4">
                  <c:v>2.5304592314901592E-2</c:v>
                </c:pt>
                <c:pt idx="5">
                  <c:v>3.5547240411599623E-2</c:v>
                </c:pt>
                <c:pt idx="6">
                  <c:v>4.2240587695133149E-2</c:v>
                </c:pt>
                <c:pt idx="7">
                  <c:v>2.3876404494382022E-2</c:v>
                </c:pt>
                <c:pt idx="8">
                  <c:v>1.9644527595884004E-2</c:v>
                </c:pt>
                <c:pt idx="9">
                  <c:v>3.7374658158614404E-2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9A-4C78-BBE1-64BB95D8A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has a membership that represents a wide range of demographics</c:v>
                </c:pt>
                <c:pt idx="5">
                  <c:v>MSSNY advocacy positions are generally consistent with my own views and opinions</c:v>
                </c:pt>
                <c:pt idx="6">
                  <c:v>MSSNY is a welcoming, inclusive organization for all physicians/professionals in New York</c:v>
                </c:pt>
                <c:pt idx="7">
                  <c:v>MSSNY is effective communicating the services and benefits of membership to me as a member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8.3022388059701496E-2</c:v>
                </c:pt>
                <c:pt idx="1">
                  <c:v>0.27364185110663986</c:v>
                </c:pt>
                <c:pt idx="2">
                  <c:v>0.18796296296296297</c:v>
                </c:pt>
                <c:pt idx="3">
                  <c:v>0.18528864059590316</c:v>
                </c:pt>
                <c:pt idx="4">
                  <c:v>0.18744142455482662</c:v>
                </c:pt>
                <c:pt idx="5">
                  <c:v>9.3545369504209538E-2</c:v>
                </c:pt>
                <c:pt idx="6">
                  <c:v>0.1046831955922865</c:v>
                </c:pt>
                <c:pt idx="7">
                  <c:v>4.0730337078651688E-2</c:v>
                </c:pt>
                <c:pt idx="8">
                  <c:v>0.17867165575304023</c:v>
                </c:pt>
                <c:pt idx="9">
                  <c:v>8.7511394712853241E-2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6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4253123359580053"/>
          <c:y val="4.1396038676551995E-4"/>
          <c:w val="0.84887454068241475"/>
          <c:h val="4.634377232464923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77319019602963"/>
          <c:y val="5.0955710927608935E-2"/>
          <c:w val="0.54522680980397031"/>
          <c:h val="0.93257832079633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is effective communicating the services and benefits of membership to me as a member</c:v>
                </c:pt>
                <c:pt idx="5">
                  <c:v>MSSNY has a membership that represents a wide range of demographics</c:v>
                </c:pt>
                <c:pt idx="6">
                  <c:v>MSSNY is a welcoming, inclusive organization for all physicians/professionals in New York</c:v>
                </c:pt>
                <c:pt idx="7">
                  <c:v>MSSNY advocacy positions are generally consistent with my own views and opinions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3.1572327044025164</c:v>
                </c:pt>
                <c:pt idx="1">
                  <c:v>3.2759740259740266</c:v>
                </c:pt>
                <c:pt idx="2">
                  <c:v>3.5018050541516246</c:v>
                </c:pt>
                <c:pt idx="3">
                  <c:v>3.5714285714285712</c:v>
                </c:pt>
                <c:pt idx="4">
                  <c:v>3.7377049180327875</c:v>
                </c:pt>
                <c:pt idx="5">
                  <c:v>3.6304347826086953</c:v>
                </c:pt>
                <c:pt idx="6">
                  <c:v>3.6</c:v>
                </c:pt>
                <c:pt idx="7">
                  <c:v>3.5955414012738851</c:v>
                </c:pt>
                <c:pt idx="8">
                  <c:v>3.7246376811594204</c:v>
                </c:pt>
                <c:pt idx="9">
                  <c:v>3.7878787878787872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CBB-8270-B95EA030D3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a clear understanding of the benefits that my membership in MSSNY provides to me</c:v>
                </c:pt>
                <c:pt idx="1">
                  <c:v>MSSNY is effective in communicating the services and potential benefits of membership to me as a non-member</c:v>
                </c:pt>
                <c:pt idx="2">
                  <c:v>MSSNY has a diverse leadership representing a mix of primary care/family and specialty physicians</c:v>
                </c:pt>
                <c:pt idx="3">
                  <c:v>MSSNY has diverse leadership representing a wide range of demographics</c:v>
                </c:pt>
                <c:pt idx="4">
                  <c:v>MSSNY is effective communicating the services and benefits of membership to me as a member</c:v>
                </c:pt>
                <c:pt idx="5">
                  <c:v>MSSNY has a membership that represents a wide range of demographics</c:v>
                </c:pt>
                <c:pt idx="6">
                  <c:v>MSSNY is a welcoming, inclusive organization for all physicians/professionals in New York</c:v>
                </c:pt>
                <c:pt idx="7">
                  <c:v>MSSNY advocacy positions are generally consistent with my own views and opinions</c:v>
                </c:pt>
                <c:pt idx="8">
                  <c:v>Staff are skilled professionals who are experts in their fields</c:v>
                </c:pt>
                <c:pt idx="9">
                  <c:v>MSSNY is an effective advocate for the practice of medicine in New York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3.6571936056838359</c:v>
                </c:pt>
                <c:pt idx="1">
                  <c:v>3.6894409937888191</c:v>
                </c:pt>
                <c:pt idx="2">
                  <c:v>3.8752436647173485</c:v>
                </c:pt>
                <c:pt idx="3">
                  <c:v>3.8875739644970406</c:v>
                </c:pt>
                <c:pt idx="4">
                  <c:v>3.9127272727272726</c:v>
                </c:pt>
                <c:pt idx="5">
                  <c:v>3.9701789264413518</c:v>
                </c:pt>
                <c:pt idx="6">
                  <c:v>4.0017825311942952</c:v>
                </c:pt>
                <c:pt idx="7">
                  <c:v>4.0229681978798588</c:v>
                </c:pt>
                <c:pt idx="8">
                  <c:v>4.1650485436893199</c:v>
                </c:pt>
                <c:pt idx="9">
                  <c:v>4.1913793103448276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2-4897-87CA-3FA640B5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in val="1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4466485590456068"/>
          <c:y val="1.0649261353167482E-5"/>
          <c:w val="0.17897418831547221"/>
          <c:h val="3.961807715847989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78682542730941"/>
          <c:y val="6.5481710201042168E-2"/>
          <c:w val="0.65020538591212684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0.13600000000000001</c:v>
                </c:pt>
                <c:pt idx="1">
                  <c:v>0.13450292397660818</c:v>
                </c:pt>
                <c:pt idx="2">
                  <c:v>0.2857142857142857</c:v>
                </c:pt>
                <c:pt idx="3">
                  <c:v>0.4</c:v>
                </c:pt>
                <c:pt idx="4">
                  <c:v>0.4</c:v>
                </c:pt>
                <c:pt idx="5">
                  <c:v>0.6097560975609756</c:v>
                </c:pt>
                <c:pt idx="6">
                  <c:v>0.21032504780114722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0.36799999999999999</c:v>
                </c:pt>
                <c:pt idx="1">
                  <c:v>0.391812865497076</c:v>
                </c:pt>
                <c:pt idx="2">
                  <c:v>0.35714285714285715</c:v>
                </c:pt>
                <c:pt idx="3">
                  <c:v>0.33333333333333331</c:v>
                </c:pt>
                <c:pt idx="4">
                  <c:v>0.4</c:v>
                </c:pt>
                <c:pt idx="5">
                  <c:v>0.26829268292682928</c:v>
                </c:pt>
                <c:pt idx="6">
                  <c:v>0.35372848948374763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0.39200000000000002</c:v>
                </c:pt>
                <c:pt idx="1">
                  <c:v>0.38011695906432746</c:v>
                </c:pt>
                <c:pt idx="2">
                  <c:v>0.21428571428571427</c:v>
                </c:pt>
                <c:pt idx="3">
                  <c:v>0.23333333333333334</c:v>
                </c:pt>
                <c:pt idx="4">
                  <c:v>0.2</c:v>
                </c:pt>
                <c:pt idx="5">
                  <c:v>4.878048780487805E-2</c:v>
                </c:pt>
                <c:pt idx="6">
                  <c:v>0.32887189292543023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7.1999999999999995E-2</c:v>
                </c:pt>
                <c:pt idx="1">
                  <c:v>5.8479532163742687E-2</c:v>
                </c:pt>
                <c:pt idx="2">
                  <c:v>0</c:v>
                </c:pt>
                <c:pt idx="3">
                  <c:v>3.3333333333333333E-2</c:v>
                </c:pt>
                <c:pt idx="4">
                  <c:v>0</c:v>
                </c:pt>
                <c:pt idx="5">
                  <c:v>4.878048780487805E-2</c:v>
                </c:pt>
                <c:pt idx="6">
                  <c:v>5.5449330783938815E-2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9-4F71-ACC9-9CED8B082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1.6E-2</c:v>
                </c:pt>
                <c:pt idx="1">
                  <c:v>2.3391812865497075E-2</c:v>
                </c:pt>
                <c:pt idx="2">
                  <c:v>7.1428571428571425E-2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3.0592734225621414E-2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59-4F71-ACC9-9CED8B0822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59-4F71-ACC9-9CED8B0822F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9-4F71-ACC9-9CED8B0822F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9-4F71-ACC9-9CED8B0822FD}"/>
                </c:ext>
              </c:extLst>
            </c:dLbl>
            <c:dLbl>
              <c:idx val="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59-4F71-ACC9-9CED8B0822FD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1.6E-2</c:v>
                </c:pt>
                <c:pt idx="1">
                  <c:v>1.1695906432748537E-2</c:v>
                </c:pt>
                <c:pt idx="2">
                  <c:v>7.1428571428571425E-2</c:v>
                </c:pt>
                <c:pt idx="3">
                  <c:v>0</c:v>
                </c:pt>
                <c:pt idx="4">
                  <c:v>0</c:v>
                </c:pt>
                <c:pt idx="5">
                  <c:v>2.4390243902439025E-2</c:v>
                </c:pt>
                <c:pt idx="6">
                  <c:v>2.1032504780114723E-2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62875951981411"/>
          <c:y val="6.5481710201042168E-2"/>
          <c:w val="0.77097779785723508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0.14220183486238533</c:v>
                </c:pt>
                <c:pt idx="1">
                  <c:v>0.17419354838709677</c:v>
                </c:pt>
                <c:pt idx="2">
                  <c:v>0.19672131147540983</c:v>
                </c:pt>
                <c:pt idx="3">
                  <c:v>0.31428571428571428</c:v>
                </c:pt>
                <c:pt idx="4">
                  <c:v>0.23456790123456789</c:v>
                </c:pt>
                <c:pt idx="5">
                  <c:v>0.26315789473684209</c:v>
                </c:pt>
                <c:pt idx="6">
                  <c:v>0.52884615384615385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0.33027522935779818</c:v>
                </c:pt>
                <c:pt idx="1">
                  <c:v>0.33548387096774196</c:v>
                </c:pt>
                <c:pt idx="2">
                  <c:v>0.37704918032786883</c:v>
                </c:pt>
                <c:pt idx="3">
                  <c:v>0.22857142857142856</c:v>
                </c:pt>
                <c:pt idx="4">
                  <c:v>0.38271604938271603</c:v>
                </c:pt>
                <c:pt idx="5">
                  <c:v>0.4</c:v>
                </c:pt>
                <c:pt idx="6">
                  <c:v>0.31730769230769229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0.42660550458715596</c:v>
                </c:pt>
                <c:pt idx="1">
                  <c:v>0.38064516129032255</c:v>
                </c:pt>
                <c:pt idx="2">
                  <c:v>0.25683060109289618</c:v>
                </c:pt>
                <c:pt idx="3">
                  <c:v>0.42857142857142855</c:v>
                </c:pt>
                <c:pt idx="4">
                  <c:v>0.34156378600823045</c:v>
                </c:pt>
                <c:pt idx="5">
                  <c:v>0.30526315789473685</c:v>
                </c:pt>
                <c:pt idx="6">
                  <c:v>0.10576923076923077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7.3394495412844041E-2</c:v>
                </c:pt>
                <c:pt idx="1">
                  <c:v>5.8064516129032261E-2</c:v>
                </c:pt>
                <c:pt idx="2">
                  <c:v>7.1038251366120214E-2</c:v>
                </c:pt>
                <c:pt idx="3">
                  <c:v>2.8571428571428571E-2</c:v>
                </c:pt>
                <c:pt idx="4">
                  <c:v>2.4691358024691357E-2</c:v>
                </c:pt>
                <c:pt idx="5">
                  <c:v>1.0526315789473684E-2</c:v>
                </c:pt>
                <c:pt idx="6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B-47E6-A281-F3A27C92BF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7B-47E6-A281-F3A27C92B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7B-47E6-A281-F3A27C92BF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7B-47E6-A281-F3A27C92B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</c:v>
                </c:pt>
                <c:pt idx="1">
                  <c:v>1.2903225806451613E-2</c:v>
                </c:pt>
                <c:pt idx="2">
                  <c:v>2.185792349726776E-2</c:v>
                </c:pt>
                <c:pt idx="3">
                  <c:v>0</c:v>
                </c:pt>
                <c:pt idx="4">
                  <c:v>4.11522633744856E-3</c:v>
                </c:pt>
                <c:pt idx="5">
                  <c:v>1.0526315789473684E-2</c:v>
                </c:pt>
                <c:pt idx="6">
                  <c:v>9.6153846153846159E-3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7B-47E6-A281-F3A27C92BF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7B-47E6-A281-F3A27C92BF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7B-47E6-A281-F3A27C92BF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7B-47E6-A281-F3A27C92BF58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2.7522935779816515E-2</c:v>
                </c:pt>
                <c:pt idx="1">
                  <c:v>3.870967741935484E-2</c:v>
                </c:pt>
                <c:pt idx="2">
                  <c:v>7.650273224043716E-2</c:v>
                </c:pt>
                <c:pt idx="3">
                  <c:v>0</c:v>
                </c:pt>
                <c:pt idx="4">
                  <c:v>1.2345679012345678E-2</c:v>
                </c:pt>
                <c:pt idx="5">
                  <c:v>1.0526315789473684E-2</c:v>
                </c:pt>
                <c:pt idx="6">
                  <c:v>9.6153846153846159E-3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6.5481710201042168E-2"/>
          <c:w val="0.71524603631863082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E3-4633-97B7-5C44BE341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0.2857142857142857</c:v>
                </c:pt>
                <c:pt idx="4">
                  <c:v>0.125</c:v>
                </c:pt>
                <c:pt idx="5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E3-4633-97B7-5C44BE3410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E3-4633-97B7-5C44BE341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0.2857142857142857</c:v>
                </c:pt>
                <c:pt idx="4">
                  <c:v>0.5</c:v>
                </c:pt>
                <c:pt idx="5">
                  <c:v>0.43137254901960786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3-4633-97B7-5C44BE3410CA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</c:v>
                </c:pt>
                <c:pt idx="1">
                  <c:v>0.2</c:v>
                </c:pt>
                <c:pt idx="2">
                  <c:v>0</c:v>
                </c:pt>
                <c:pt idx="3">
                  <c:v>0.2857142857142857</c:v>
                </c:pt>
                <c:pt idx="4">
                  <c:v>0.375</c:v>
                </c:pt>
                <c:pt idx="5">
                  <c:v>0.21568627450980393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E3-4633-97B7-5C44BE341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  <c:pt idx="3">
                  <c:v>0.14285714285714285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E3-4633-97B7-5C44BE3410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E3-4633-97B7-5C44BE3410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E3-4633-97B7-5C44BE3410C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E3-4633-97B7-5C44BE341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3-4633-97B7-5C44BE3410CA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for Credentialing and Billing</c:v>
                </c:pt>
                <c:pt idx="3">
                  <c:v>Premier Group Purchasing</c:v>
                </c:pt>
                <c:pt idx="4">
                  <c:v>Collection Services</c:v>
                </c:pt>
                <c:pt idx="5">
                  <c:v>Insurance (personal/business)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6537780338433"/>
          <c:y val="6.5481710201042168E-2"/>
          <c:w val="0.67810480586478417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0.2687140115163148</c:v>
                </c:pt>
                <c:pt idx="2">
                  <c:v>0.27074235807860264</c:v>
                </c:pt>
                <c:pt idx="3">
                  <c:v>0.30769230769230771</c:v>
                </c:pt>
                <c:pt idx="4">
                  <c:v>0.46561886051080548</c:v>
                </c:pt>
                <c:pt idx="5">
                  <c:v>0.58695652173913049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0.15</c:v>
                </c:pt>
                <c:pt idx="1">
                  <c:v>0.33589251439539347</c:v>
                </c:pt>
                <c:pt idx="2">
                  <c:v>0.42794759825327511</c:v>
                </c:pt>
                <c:pt idx="3">
                  <c:v>0.5213675213675214</c:v>
                </c:pt>
                <c:pt idx="4">
                  <c:v>0.30255402750491162</c:v>
                </c:pt>
                <c:pt idx="5">
                  <c:v>0.31159420289855072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</c:v>
                </c:pt>
                <c:pt idx="1">
                  <c:v>0.25719769673704412</c:v>
                </c:pt>
                <c:pt idx="2">
                  <c:v>0.23144104803493451</c:v>
                </c:pt>
                <c:pt idx="3">
                  <c:v>0.11965811965811966</c:v>
                </c:pt>
                <c:pt idx="4">
                  <c:v>0.12966601178781925</c:v>
                </c:pt>
                <c:pt idx="5">
                  <c:v>5.7971014492753624E-2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</c:v>
                </c:pt>
                <c:pt idx="1">
                  <c:v>5.1823416506717852E-2</c:v>
                </c:pt>
                <c:pt idx="2">
                  <c:v>2.6200873362445413E-2</c:v>
                </c:pt>
                <c:pt idx="3">
                  <c:v>1.7094017094017096E-2</c:v>
                </c:pt>
                <c:pt idx="4">
                  <c:v>2.3575638506876228E-2</c:v>
                </c:pt>
                <c:pt idx="5">
                  <c:v>7.246376811594203E-3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49-4531-BE5B-ABD27655206E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9-4531-BE5B-ABD276552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4.4145873320537425E-2</c:v>
                </c:pt>
                <c:pt idx="2">
                  <c:v>3.4934497816593885E-2</c:v>
                </c:pt>
                <c:pt idx="3">
                  <c:v>0</c:v>
                </c:pt>
                <c:pt idx="4">
                  <c:v>9.823182711198428E-3</c:v>
                </c:pt>
                <c:pt idx="5">
                  <c:v>1.4492753623188406E-2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49-4531-BE5B-ABD27655206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49-4531-BE5B-ABD27655206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9-4531-BE5B-ABD27655206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49-4531-BE5B-ABD276552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0.05</c:v>
                </c:pt>
                <c:pt idx="1">
                  <c:v>4.2226487523992322E-2</c:v>
                </c:pt>
                <c:pt idx="2">
                  <c:v>8.7336244541484712E-3</c:v>
                </c:pt>
                <c:pt idx="3">
                  <c:v>3.4188034188034191E-2</c:v>
                </c:pt>
                <c:pt idx="4">
                  <c:v>6.8762278978389005E-2</c:v>
                </c:pt>
                <c:pt idx="5">
                  <c:v>2.1739130434782608E-2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8193184529619748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2500578731675"/>
          <c:y val="1.6593949397679515E-2"/>
          <c:w val="0.74392921920829502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None, retired</c:v>
                </c:pt>
                <c:pt idx="1">
                  <c:v>Other</c:v>
                </c:pt>
                <c:pt idx="2">
                  <c:v>Nonprofit</c:v>
                </c:pt>
                <c:pt idx="3">
                  <c:v>Outpatient clinic</c:v>
                </c:pt>
                <c:pt idx="4">
                  <c:v>Government</c:v>
                </c:pt>
                <c:pt idx="5">
                  <c:v>Academic</c:v>
                </c:pt>
                <c:pt idx="6">
                  <c:v>Multi-physician practice</c:v>
                </c:pt>
                <c:pt idx="7">
                  <c:v>Solo physician practice</c:v>
                </c:pt>
                <c:pt idx="8">
                  <c:v>Hospital/Health System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3.0555555555555555E-2</c:v>
                </c:pt>
                <c:pt idx="1">
                  <c:v>1.9444444444444445E-2</c:v>
                </c:pt>
                <c:pt idx="2">
                  <c:v>3.0555555555555555E-2</c:v>
                </c:pt>
                <c:pt idx="3">
                  <c:v>6.1111111111111109E-2</c:v>
                </c:pt>
                <c:pt idx="4">
                  <c:v>0.05</c:v>
                </c:pt>
                <c:pt idx="5">
                  <c:v>1.3888888888888888E-2</c:v>
                </c:pt>
                <c:pt idx="6">
                  <c:v>0.11666666666666667</c:v>
                </c:pt>
                <c:pt idx="7">
                  <c:v>0.19166666666666668</c:v>
                </c:pt>
                <c:pt idx="8">
                  <c:v>0.4861111111111111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None, retired</c:v>
                </c:pt>
                <c:pt idx="1">
                  <c:v>Other</c:v>
                </c:pt>
                <c:pt idx="2">
                  <c:v>Nonprofit</c:v>
                </c:pt>
                <c:pt idx="3">
                  <c:v>Outpatient clinic</c:v>
                </c:pt>
                <c:pt idx="4">
                  <c:v>Government</c:v>
                </c:pt>
                <c:pt idx="5">
                  <c:v>Academic</c:v>
                </c:pt>
                <c:pt idx="6">
                  <c:v>Multi-physician practice</c:v>
                </c:pt>
                <c:pt idx="7">
                  <c:v>Solo physician practice</c:v>
                </c:pt>
                <c:pt idx="8">
                  <c:v>Hospital/Health System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0.11738148984198646</c:v>
                </c:pt>
                <c:pt idx="1">
                  <c:v>3.160270880361174E-2</c:v>
                </c:pt>
                <c:pt idx="2">
                  <c:v>1.8058690744920992E-2</c:v>
                </c:pt>
                <c:pt idx="3">
                  <c:v>3.8374717832957109E-2</c:v>
                </c:pt>
                <c:pt idx="4">
                  <c:v>1.8058690744920992E-2</c:v>
                </c:pt>
                <c:pt idx="5">
                  <c:v>1.1286681715575621E-2</c:v>
                </c:pt>
                <c:pt idx="6">
                  <c:v>0.15124153498871332</c:v>
                </c:pt>
                <c:pt idx="7">
                  <c:v>0.25733634311512416</c:v>
                </c:pt>
                <c:pt idx="8">
                  <c:v>0.35665914221218964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None, retired</c:v>
                </c:pt>
                <c:pt idx="1">
                  <c:v>Other</c:v>
                </c:pt>
                <c:pt idx="2">
                  <c:v>Nonprofit</c:v>
                </c:pt>
                <c:pt idx="3">
                  <c:v>Outpatient clinic</c:v>
                </c:pt>
                <c:pt idx="4">
                  <c:v>Government</c:v>
                </c:pt>
                <c:pt idx="5">
                  <c:v>Academic</c:v>
                </c:pt>
                <c:pt idx="6">
                  <c:v>Multi-physician practice</c:v>
                </c:pt>
                <c:pt idx="7">
                  <c:v>Solo physician practice</c:v>
                </c:pt>
                <c:pt idx="8">
                  <c:v>Hospital/Health System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6.0606060606060608E-2</c:v>
                </c:pt>
                <c:pt idx="1">
                  <c:v>2.5252525252525252E-2</c:v>
                </c:pt>
                <c:pt idx="2">
                  <c:v>1.1784511784511785E-2</c:v>
                </c:pt>
                <c:pt idx="3">
                  <c:v>1.5151515151515152E-2</c:v>
                </c:pt>
                <c:pt idx="4">
                  <c:v>1.5151515151515152E-2</c:v>
                </c:pt>
                <c:pt idx="5">
                  <c:v>2.0202020202020204E-2</c:v>
                </c:pt>
                <c:pt idx="6">
                  <c:v>0.27441077441077444</c:v>
                </c:pt>
                <c:pt idx="7">
                  <c:v>0.28114478114478114</c:v>
                </c:pt>
                <c:pt idx="8">
                  <c:v>0.29629629629629628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8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5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36932075963560618"/>
          <c:y val="0.4000990712536408"/>
          <c:w val="9.5062897321553499E-2"/>
          <c:h val="0.17604807847711998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6.5481710201042168E-2"/>
          <c:w val="0.71524603631863082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12-418F-81D6-01D6C7C552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12-418F-81D6-01D6C7C55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0.30434782608695654</c:v>
                </c:pt>
                <c:pt idx="1">
                  <c:v>0.23684210526315788</c:v>
                </c:pt>
                <c:pt idx="2">
                  <c:v>0.2</c:v>
                </c:pt>
                <c:pt idx="3">
                  <c:v>0.5714285714285714</c:v>
                </c:pt>
                <c:pt idx="4">
                  <c:v>0</c:v>
                </c:pt>
                <c:pt idx="5">
                  <c:v>8.5616438356164379E-2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0.21739130434782608</c:v>
                </c:pt>
                <c:pt idx="1">
                  <c:v>0.39473684210526316</c:v>
                </c:pt>
                <c:pt idx="2">
                  <c:v>0.2</c:v>
                </c:pt>
                <c:pt idx="3">
                  <c:v>0.2857142857142857</c:v>
                </c:pt>
                <c:pt idx="4">
                  <c:v>0.5</c:v>
                </c:pt>
                <c:pt idx="5">
                  <c:v>0.18835616438356165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0.36956521739130432</c:v>
                </c:pt>
                <c:pt idx="1">
                  <c:v>0.36842105263157893</c:v>
                </c:pt>
                <c:pt idx="2">
                  <c:v>0.2</c:v>
                </c:pt>
                <c:pt idx="3">
                  <c:v>0.14285714285714285</c:v>
                </c:pt>
                <c:pt idx="4">
                  <c:v>0.5</c:v>
                </c:pt>
                <c:pt idx="5">
                  <c:v>0.34931506849315069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68-4914-B31F-5F2B93F3D5E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8.6956521739130432E-2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0.15068493150684931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12-418F-81D6-01D6C7C552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12-418F-81D6-01D6C7C552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8-4914-B31F-5F2B93F3D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0.10616438356164383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2-418F-81D6-01D6C7C552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2-418F-81D6-01D6C7C552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12-418F-81D6-01D6C7C552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2-418F-81D6-01D6C7C5523A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2.1739130434782608E-2</c:v>
                </c:pt>
                <c:pt idx="1">
                  <c:v>0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0.11986301369863013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0.15658294760483141"/>
          <c:w val="0.71524603631863082"/>
          <c:h val="0.83127720152178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4-45C5-AE57-E8197A6D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0.33333333333333331</c:v>
                </c:pt>
                <c:pt idx="1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4-45C5-AE57-E8197A6D71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0.33333333333333331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4-45C5-AE57-E8197A6D71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E4-45C5-AE57-E8197A6D71B4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E4-45C5-AE57-E8197A6D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E4-45C5-AE57-E8197A6D71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E4-45C5-AE57-E8197A6D71B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E4-45C5-AE57-E8197A6D71B4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E4-45C5-AE57-E8197A6D71B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E4-45C5-AE57-E8197A6D71B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E4-45C5-AE57-E8197A6D71B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E4-45C5-AE57-E8197A6D71B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E4-45C5-AE57-E8197A6D71B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E4-45C5-AE57-E8197A6D71B4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E4-45C5-AE57-E8197A6D71B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E4-45C5-AE57-E8197A6D71B4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E4-45C5-AE57-E8197A6D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E4-45C5-AE57-E8197A6D71B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E4-45C5-AE57-E8197A6D71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E4-45C5-AE57-E8197A6D71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E4-45C5-AE57-E8197A6D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5E4-45C5-AE57-E8197A6D71B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E4-45C5-AE57-E8197A6D71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5E4-45C5-AE57-E8197A6D71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5E4-45C5-AE57-E8197A6D71B4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5E4-45C5-AE57-E8197A6D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5E4-45C5-AE57-E8197A6D7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6.5481710201042168E-2"/>
          <c:w val="0.71524603631863082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0.12280701754385964</c:v>
                </c:pt>
                <c:pt idx="1">
                  <c:v>8.8235294117647065E-2</c:v>
                </c:pt>
                <c:pt idx="2">
                  <c:v>0.14285714285714285</c:v>
                </c:pt>
                <c:pt idx="3">
                  <c:v>0.1111111111111111</c:v>
                </c:pt>
                <c:pt idx="4">
                  <c:v>0.23333333333333334</c:v>
                </c:pt>
                <c:pt idx="5">
                  <c:v>0.22580645161290322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0.19298245614035087</c:v>
                </c:pt>
                <c:pt idx="1">
                  <c:v>0.17647058823529413</c:v>
                </c:pt>
                <c:pt idx="2">
                  <c:v>0.5714285714285714</c:v>
                </c:pt>
                <c:pt idx="3">
                  <c:v>0.33333333333333331</c:v>
                </c:pt>
                <c:pt idx="4">
                  <c:v>0.1</c:v>
                </c:pt>
                <c:pt idx="5">
                  <c:v>0.41935483870967744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0.54385964912280704</c:v>
                </c:pt>
                <c:pt idx="1">
                  <c:v>0.6470588235294118</c:v>
                </c:pt>
                <c:pt idx="2">
                  <c:v>0.14285714285714285</c:v>
                </c:pt>
                <c:pt idx="3">
                  <c:v>0.33333333333333331</c:v>
                </c:pt>
                <c:pt idx="4">
                  <c:v>0.6333333333333333</c:v>
                </c:pt>
                <c:pt idx="5">
                  <c:v>0.29032258064516131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0.10526315789473684</c:v>
                </c:pt>
                <c:pt idx="1">
                  <c:v>2.9411764705882353E-2</c:v>
                </c:pt>
                <c:pt idx="2">
                  <c:v>0.14285714285714285</c:v>
                </c:pt>
                <c:pt idx="3">
                  <c:v>0</c:v>
                </c:pt>
                <c:pt idx="4">
                  <c:v>3.3333333333333333E-2</c:v>
                </c:pt>
                <c:pt idx="5">
                  <c:v>3.2258064516129031E-2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D-40DC-8644-50620B51FD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4D-40DC-8644-50620B51FD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4D-40DC-8644-50620B51F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0.22222222222222221</c:v>
                </c:pt>
                <c:pt idx="4">
                  <c:v>0</c:v>
                </c:pt>
                <c:pt idx="5">
                  <c:v>3.2258064516129031E-2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4D-40DC-8644-50620B51FD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4D-40DC-8644-50620B51FD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4D-40DC-8644-50620B51FD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4D-40DC-8644-50620B51FD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4D-40DC-8644-50620B51FD2A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3.5087719298245612E-2</c:v>
                </c:pt>
                <c:pt idx="1">
                  <c:v>5.8823529411764705E-2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65674412649636"/>
          <c:y val="6.5481710201042168E-2"/>
          <c:w val="0.67866067046497225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0.33333333333333331</c:v>
                </c:pt>
                <c:pt idx="1">
                  <c:v>0.12455516014234876</c:v>
                </c:pt>
                <c:pt idx="2">
                  <c:v>0.21818181818181817</c:v>
                </c:pt>
                <c:pt idx="3">
                  <c:v>0.44444444444444442</c:v>
                </c:pt>
                <c:pt idx="4">
                  <c:v>0.24642857142857144</c:v>
                </c:pt>
                <c:pt idx="5">
                  <c:v>0.55000000000000004</c:v>
                </c:pt>
                <c:pt idx="6">
                  <c:v>0.33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30-4748-84AB-C5F4D705E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</c:v>
                </c:pt>
                <c:pt idx="1">
                  <c:v>0.19572953736654805</c:v>
                </c:pt>
                <c:pt idx="2">
                  <c:v>0.32727272727272727</c:v>
                </c:pt>
                <c:pt idx="3">
                  <c:v>0.22222222222222221</c:v>
                </c:pt>
                <c:pt idx="4">
                  <c:v>0.22857142857142856</c:v>
                </c:pt>
                <c:pt idx="5">
                  <c:v>0.27500000000000002</c:v>
                </c:pt>
                <c:pt idx="6">
                  <c:v>0.33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0.33333333333333331</c:v>
                </c:pt>
                <c:pt idx="1">
                  <c:v>0.33807829181494664</c:v>
                </c:pt>
                <c:pt idx="2">
                  <c:v>0.36363636363636365</c:v>
                </c:pt>
                <c:pt idx="3">
                  <c:v>0.33333333333333331</c:v>
                </c:pt>
                <c:pt idx="4">
                  <c:v>0.29285714285714287</c:v>
                </c:pt>
                <c:pt idx="5">
                  <c:v>0.1</c:v>
                </c:pt>
                <c:pt idx="6">
                  <c:v>0.33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unimportant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0.33333333333333331</c:v>
                </c:pt>
                <c:pt idx="1">
                  <c:v>8.8967971530249115E-2</c:v>
                </c:pt>
                <c:pt idx="2">
                  <c:v>3.6363636363636362E-2</c:v>
                </c:pt>
                <c:pt idx="3">
                  <c:v>0</c:v>
                </c:pt>
                <c:pt idx="4">
                  <c:v>3.5714285714285712E-2</c:v>
                </c:pt>
                <c:pt idx="5">
                  <c:v>0</c:v>
                </c:pt>
                <c:pt idx="6">
                  <c:v>0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30-4748-84AB-C5F4D705EF2B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30-4748-84AB-C5F4D705E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</c:v>
                </c:pt>
                <c:pt idx="1">
                  <c:v>0.13523131672597866</c:v>
                </c:pt>
                <c:pt idx="2">
                  <c:v>1.8181818181818181E-2</c:v>
                </c:pt>
                <c:pt idx="3">
                  <c:v>0</c:v>
                </c:pt>
                <c:pt idx="4">
                  <c:v>6.0714285714285714E-2</c:v>
                </c:pt>
                <c:pt idx="5">
                  <c:v>2.5000000000000001E-2</c:v>
                </c:pt>
                <c:pt idx="6">
                  <c:v>0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30-4748-84AB-C5F4D705EF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30-4748-84AB-C5F4D705EF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30-4748-84AB-C5F4D705EF2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0-4748-84AB-C5F4D705EF2B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  <c:pt idx="6">
                  <c:v>Collection Services</c:v>
                </c:pt>
                <c:pt idx="7">
                  <c:v>Insurance (personal/business)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</c:v>
                </c:pt>
                <c:pt idx="1">
                  <c:v>0.11743772241992882</c:v>
                </c:pt>
                <c:pt idx="2">
                  <c:v>3.6363636363636362E-2</c:v>
                </c:pt>
                <c:pt idx="3">
                  <c:v>0</c:v>
                </c:pt>
                <c:pt idx="4">
                  <c:v>0.1357142857142857</c:v>
                </c:pt>
                <c:pt idx="5">
                  <c:v>0.05</c:v>
                </c:pt>
                <c:pt idx="6">
                  <c:v>0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2.2235025499861715E-4"/>
          <c:y val="4.1396038676551995E-4"/>
          <c:w val="0.9915737362098028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6.5481710201042168E-2"/>
          <c:w val="0.71524603631863082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0.12727272727272726</c:v>
                </c:pt>
                <c:pt idx="1">
                  <c:v>0.11038961038961038</c:v>
                </c:pt>
                <c:pt idx="2">
                  <c:v>4.5454545454545456E-2</c:v>
                </c:pt>
                <c:pt idx="3">
                  <c:v>0.16666666666666666</c:v>
                </c:pt>
                <c:pt idx="4">
                  <c:v>0.25</c:v>
                </c:pt>
                <c:pt idx="5">
                  <c:v>0.3783783783783784</c:v>
                </c:pt>
                <c:pt idx="6">
                  <c:v>0.12133891213389121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0.48181818181818181</c:v>
                </c:pt>
                <c:pt idx="1">
                  <c:v>0.45454545454545453</c:v>
                </c:pt>
                <c:pt idx="2">
                  <c:v>0.40909090909090912</c:v>
                </c:pt>
                <c:pt idx="3">
                  <c:v>0.33333333333333331</c:v>
                </c:pt>
                <c:pt idx="4">
                  <c:v>0.5</c:v>
                </c:pt>
                <c:pt idx="5">
                  <c:v>0.1891891891891892</c:v>
                </c:pt>
                <c:pt idx="6">
                  <c:v>0.33054393305439328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0.35064935064935066</c:v>
                </c:pt>
                <c:pt idx="2">
                  <c:v>0.27272727272727271</c:v>
                </c:pt>
                <c:pt idx="3">
                  <c:v>0.33333333333333331</c:v>
                </c:pt>
                <c:pt idx="4">
                  <c:v>0.25</c:v>
                </c:pt>
                <c:pt idx="5">
                  <c:v>0.27027027027027029</c:v>
                </c:pt>
                <c:pt idx="6">
                  <c:v>0.40585774058577406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4.5454545454545456E-2</c:v>
                </c:pt>
                <c:pt idx="1">
                  <c:v>2.5974025974025976E-2</c:v>
                </c:pt>
                <c:pt idx="2">
                  <c:v>0.18181818181818182</c:v>
                </c:pt>
                <c:pt idx="3">
                  <c:v>0.1</c:v>
                </c:pt>
                <c:pt idx="4">
                  <c:v>0</c:v>
                </c:pt>
                <c:pt idx="5">
                  <c:v>8.1081081081081086E-2</c:v>
                </c:pt>
                <c:pt idx="6">
                  <c:v>7.9497907949790794E-2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2-428A-B600-F3E13D952D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2-428A-B600-F3E13D952D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5.4054054054054057E-2</c:v>
                </c:pt>
                <c:pt idx="6">
                  <c:v>2.3012552301255231E-2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E2-428A-B600-F3E13D952D62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Career services/Job Board</c:v>
                </c:pt>
                <c:pt idx="5">
                  <c:v>Physician payment/practice service</c:v>
                </c:pt>
                <c:pt idx="6">
                  <c:v>Overall MSSNY membership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4.5454545454545456E-2</c:v>
                </c:pt>
                <c:pt idx="1">
                  <c:v>5.844155844155844E-2</c:v>
                </c:pt>
                <c:pt idx="2">
                  <c:v>9.0909090909090912E-2</c:v>
                </c:pt>
                <c:pt idx="3">
                  <c:v>6.6666666666666666E-2</c:v>
                </c:pt>
                <c:pt idx="4">
                  <c:v>0</c:v>
                </c:pt>
                <c:pt idx="5">
                  <c:v>2.7027027027027029E-2</c:v>
                </c:pt>
                <c:pt idx="6">
                  <c:v>3.9748953974895397E-2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1888902887139108"/>
          <c:y val="4.1396038676551995E-4"/>
          <c:w val="0.87290708661417338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0.15479875538891086"/>
          <c:w val="0.71524603631863082"/>
          <c:h val="0.833061564444390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C-4E4B-AB74-D10F05822D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C-4E4B-AB74-D10F0582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0.16666666666666666</c:v>
                </c:pt>
                <c:pt idx="3">
                  <c:v>0.15555555555555556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C-4E4B-AB74-D10F05822D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0.16666666666666666</c:v>
                </c:pt>
                <c:pt idx="2">
                  <c:v>0.5</c:v>
                </c:pt>
                <c:pt idx="3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EC-4E4B-AB74-D10F05822D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EC-4E4B-AB74-D10F05822D51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C-4E4B-AB74-D10F0582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0.16666666666666666</c:v>
                </c:pt>
                <c:pt idx="3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C-4E4B-AB74-D10F05822D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C-4E4B-AB74-D10F05822D5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EC-4E4B-AB74-D10F05822D5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EC-4E4B-AB74-D10F05822D5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EC-4E4B-AB74-D10F05822D5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EC-4E4B-AB74-D10F05822D5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EC-4E4B-AB74-D10F05822D51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EC-4E4B-AB74-D10F05822D5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EC-4E4B-AB74-D10F05822D51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EC-4E4B-AB74-D10F05822D51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EC-4E4B-AB74-D10F05822D51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EC-4E4B-AB74-D10F05822D51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EC-4E4B-AB74-D10F05822D51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EC-4E4B-AB74-D10F0582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0.25</c:v>
                </c:pt>
                <c:pt idx="1">
                  <c:v>0</c:v>
                </c:pt>
                <c:pt idx="2">
                  <c:v>0.16666666666666666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EC-4E4B-AB74-D10F05822D5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EC-4E4B-AB74-D10F05822D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EC-4E4B-AB74-D10F05822D51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EC-4E4B-AB74-D10F05822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EC-4E4B-AB74-D10F0582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</c:v>
                </c:pt>
                <c:pt idx="1">
                  <c:v>0.16666666666666666</c:v>
                </c:pt>
                <c:pt idx="2">
                  <c:v>0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AEC-4E4B-AB74-D10F05822D5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EC-4E4B-AB74-D10F05822D51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EC-4E4B-AB74-D10F0582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Financial services</c:v>
                </c:pt>
                <c:pt idx="1">
                  <c:v>Premier Group Purchasing</c:v>
                </c:pt>
                <c:pt idx="2">
                  <c:v>Collection Services</c:v>
                </c:pt>
                <c:pt idx="3">
                  <c:v>Insurance (personal/business)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0.25</c:v>
                </c:pt>
                <c:pt idx="1">
                  <c:v>0.16666666666666666</c:v>
                </c:pt>
                <c:pt idx="2">
                  <c:v>0</c:v>
                </c:pt>
                <c:pt idx="3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AEC-4E4B-AB74-D10F05822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8.6943217463670702E-2"/>
          <c:y val="4.1396038676551995E-4"/>
          <c:w val="0.90485286900113093"/>
          <c:h val="0.1580072357838749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6.5481710201042168E-2"/>
          <c:w val="0.70305091436741129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0.135678391959799</c:v>
                </c:pt>
                <c:pt idx="1">
                  <c:v>9.7902097902097904E-2</c:v>
                </c:pt>
                <c:pt idx="2">
                  <c:v>0.10126582278481013</c:v>
                </c:pt>
                <c:pt idx="3">
                  <c:v>0.12903225806451613</c:v>
                </c:pt>
                <c:pt idx="4">
                  <c:v>0.21524663677130046</c:v>
                </c:pt>
                <c:pt idx="5">
                  <c:v>0.10465116279069768</c:v>
                </c:pt>
                <c:pt idx="6">
                  <c:v>0.20833333333333334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0.35175879396984927</c:v>
                </c:pt>
                <c:pt idx="1">
                  <c:v>0.39160839160839161</c:v>
                </c:pt>
                <c:pt idx="2">
                  <c:v>0.38607594936708861</c:v>
                </c:pt>
                <c:pt idx="3">
                  <c:v>0.22580645161290322</c:v>
                </c:pt>
                <c:pt idx="4">
                  <c:v>0.47982062780269058</c:v>
                </c:pt>
                <c:pt idx="5">
                  <c:v>0.38372093023255816</c:v>
                </c:pt>
                <c:pt idx="6">
                  <c:v>0.39583333333333331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0.41708542713567837</c:v>
                </c:pt>
                <c:pt idx="1">
                  <c:v>0.40559440559440557</c:v>
                </c:pt>
                <c:pt idx="2">
                  <c:v>0.30379746835443039</c:v>
                </c:pt>
                <c:pt idx="3">
                  <c:v>0.41935483870967744</c:v>
                </c:pt>
                <c:pt idx="4">
                  <c:v>0.26008968609865468</c:v>
                </c:pt>
                <c:pt idx="5">
                  <c:v>0.32558139534883723</c:v>
                </c:pt>
                <c:pt idx="6">
                  <c:v>0.28125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4.5226130653266333E-2</c:v>
                </c:pt>
                <c:pt idx="1">
                  <c:v>4.8951048951048952E-2</c:v>
                </c:pt>
                <c:pt idx="2">
                  <c:v>7.5949367088607597E-2</c:v>
                </c:pt>
                <c:pt idx="3">
                  <c:v>0.16129032258064516</c:v>
                </c:pt>
                <c:pt idx="4">
                  <c:v>2.2421524663677129E-2</c:v>
                </c:pt>
                <c:pt idx="5">
                  <c:v>8.1395348837209308E-2</c:v>
                </c:pt>
                <c:pt idx="6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67-4EF1-AA21-D4E94FB16E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67-4EF1-AA21-D4E94FB16EEC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7-4EF1-AA21-D4E94FB16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2.5316455696202531E-2</c:v>
                </c:pt>
                <c:pt idx="3">
                  <c:v>3.2258064516129031E-2</c:v>
                </c:pt>
                <c:pt idx="4">
                  <c:v>0</c:v>
                </c:pt>
                <c:pt idx="5">
                  <c:v>6.9767441860465115E-2</c:v>
                </c:pt>
                <c:pt idx="6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67-4EF1-AA21-D4E94FB16EE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7-4EF1-AA21-D4E94FB16EEC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5.0251256281407038E-2</c:v>
                </c:pt>
                <c:pt idx="1">
                  <c:v>5.5944055944055944E-2</c:v>
                </c:pt>
                <c:pt idx="2">
                  <c:v>0.10759493670886076</c:v>
                </c:pt>
                <c:pt idx="3">
                  <c:v>3.2258064516129031E-2</c:v>
                </c:pt>
                <c:pt idx="4">
                  <c:v>2.2421524663677129E-2</c:v>
                </c:pt>
                <c:pt idx="5">
                  <c:v>3.4883720930232558E-2</c:v>
                </c:pt>
                <c:pt idx="6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6428312314619208E-2"/>
          <c:y val="4.1396038676551995E-4"/>
          <c:w val="0.8953677741501824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6537780338433"/>
          <c:y val="6.5481710201042168E-2"/>
          <c:w val="0.68728166539666424"/>
          <c:h val="0.933218898431769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0.17647058823529413</c:v>
                </c:pt>
                <c:pt idx="1">
                  <c:v>0.14686825053995681</c:v>
                </c:pt>
                <c:pt idx="2">
                  <c:v>0.17073170731707318</c:v>
                </c:pt>
                <c:pt idx="3">
                  <c:v>0.29702970297029702</c:v>
                </c:pt>
                <c:pt idx="4">
                  <c:v>0.15231788079470199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0.23529411764705882</c:v>
                </c:pt>
                <c:pt idx="1">
                  <c:v>0.30885529157667385</c:v>
                </c:pt>
                <c:pt idx="2">
                  <c:v>0.33170731707317075</c:v>
                </c:pt>
                <c:pt idx="3">
                  <c:v>0.38613861386138615</c:v>
                </c:pt>
                <c:pt idx="4">
                  <c:v>0.32229580573951433</c:v>
                </c:pt>
                <c:pt idx="5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0.47058823529411764</c:v>
                </c:pt>
                <c:pt idx="1">
                  <c:v>0.34989200863930886</c:v>
                </c:pt>
                <c:pt idx="2">
                  <c:v>0.3073170731707317</c:v>
                </c:pt>
                <c:pt idx="3">
                  <c:v>0.22772277227722773</c:v>
                </c:pt>
                <c:pt idx="4">
                  <c:v>0.32229580573951433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5.8823529411764705E-2</c:v>
                </c:pt>
                <c:pt idx="1">
                  <c:v>8.4233261339092869E-2</c:v>
                </c:pt>
                <c:pt idx="2">
                  <c:v>0.10731707317073171</c:v>
                </c:pt>
                <c:pt idx="3">
                  <c:v>4.9504950495049507E-2</c:v>
                </c:pt>
                <c:pt idx="4">
                  <c:v>6.8432671081677707E-2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3-4923-A472-301A48F71E89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3-4923-A472-301A48F71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2.8077753779697623E-2</c:v>
                </c:pt>
                <c:pt idx="2">
                  <c:v>4.878048780487805E-2</c:v>
                </c:pt>
                <c:pt idx="3">
                  <c:v>9.9009900990099011E-3</c:v>
                </c:pt>
                <c:pt idx="4">
                  <c:v>2.4282560706401765E-2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3-4923-A472-301A48F71E89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New York Rx Card for patients with no insurance</c:v>
                </c:pt>
                <c:pt idx="1">
                  <c:v>County medical society membership</c:v>
                </c:pt>
                <c:pt idx="2">
                  <c:v>County medical society meetings/events</c:v>
                </c:pt>
                <c:pt idx="3">
                  <c:v>County medical society volunteer/ leadership opportunities</c:v>
                </c:pt>
                <c:pt idx="4">
                  <c:v>MSSNY advocacy</c:v>
                </c:pt>
                <c:pt idx="5">
                  <c:v>Medical Liability Insurance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5.8823529411764705E-2</c:v>
                </c:pt>
                <c:pt idx="1">
                  <c:v>8.2073434125269976E-2</c:v>
                </c:pt>
                <c:pt idx="2">
                  <c:v>3.4146341463414637E-2</c:v>
                </c:pt>
                <c:pt idx="3">
                  <c:v>2.9702970297029702E-2</c:v>
                </c:pt>
                <c:pt idx="4">
                  <c:v>0.11037527593818984</c:v>
                </c:pt>
                <c:pt idx="5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8.0168149712993186E-2"/>
          <c:y val="4.1396038676551995E-4"/>
          <c:w val="0.91162793675180831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248682329343"/>
          <c:y val="6.974160607152273E-2"/>
          <c:w val="0.682751317670657"/>
          <c:h val="0.909598686730653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92-4F10-9B67-36DC08F690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92-4F10-9B67-36DC08F69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0.12121212121212122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7.2243346007604556E-2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0.26666666666666666</c:v>
                </c:pt>
                <c:pt idx="1">
                  <c:v>0.48484848484848486</c:v>
                </c:pt>
                <c:pt idx="2">
                  <c:v>0.4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0.18250950570342206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0.33333333333333331</c:v>
                </c:pt>
                <c:pt idx="1">
                  <c:v>0.36363636363636365</c:v>
                </c:pt>
                <c:pt idx="2">
                  <c:v>0.2</c:v>
                </c:pt>
                <c:pt idx="3">
                  <c:v>0.16666666666666666</c:v>
                </c:pt>
                <c:pt idx="4">
                  <c:v>0.33333333333333331</c:v>
                </c:pt>
                <c:pt idx="5">
                  <c:v>0.33460076045627374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F-4AF3-8275-C9DC7548597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3.3333333333333333E-2</c:v>
                </c:pt>
                <c:pt idx="1">
                  <c:v>3.0303030303030304E-2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0.11787072243346007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F-4AF3-8275-C9DC7548597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92-4F10-9B67-36DC08F690A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92-4F10-9B67-36DC08F69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0.16666666666666666</c:v>
                </c:pt>
                <c:pt idx="4">
                  <c:v>0.33333333333333331</c:v>
                </c:pt>
                <c:pt idx="5">
                  <c:v>7.9847908745247151E-2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2-4F10-9B67-36DC08F690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2-4F10-9B67-36DC08F690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2-4F10-9B67-36DC08F690AB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MSSNY CME online/webinars</c:v>
                </c:pt>
                <c:pt idx="1">
                  <c:v>MSSNY webinars</c:v>
                </c:pt>
                <c:pt idx="2">
                  <c:v>Peer-to-Peer services</c:v>
                </c:pt>
                <c:pt idx="3">
                  <c:v>Legal services</c:v>
                </c:pt>
                <c:pt idx="4">
                  <c:v>Physician payment/practice service</c:v>
                </c:pt>
                <c:pt idx="5">
                  <c:v>Overall MSSNY membership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6.6666666666666666E-2</c:v>
                </c:pt>
                <c:pt idx="1">
                  <c:v>0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0.21292775665399238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0049335296502572"/>
          <c:y val="4.1396038676551995E-4"/>
          <c:w val="0.89130273349977596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07137827283785"/>
          <c:y val="0.19171913109708746"/>
          <c:w val="0.71524603631863082"/>
          <c:h val="0.796141053214898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Sheet1!$B$5:$B$6</c:f>
              <c:numCache>
                <c:formatCode>0%</c:formatCode>
                <c:ptCount val="2"/>
                <c:pt idx="0">
                  <c:v>0.33333333333333331</c:v>
                </c:pt>
                <c:pt idx="1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C-406D-BBD1-1407C8417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Sheet1!$C$5:$C$6</c:f>
              <c:numCache>
                <c:formatCode>0%</c:formatCode>
                <c:ptCount val="2"/>
                <c:pt idx="0">
                  <c:v>0.33333333333333331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C-406D-BBD1-1407C84179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8C-406D-BBD1-1407C8417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Sheet1!$D$5:$D$6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8C-406D-BBD1-1407C84179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8C-406D-BBD1-1407C84179A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8C-406D-BBD1-1407C84179A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8C-406D-BBD1-1407C84179A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8C-406D-BBD1-1407C84179A5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8C-406D-BBD1-1407C84179A5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8C-406D-BBD1-1407C84179A5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8C-406D-BBD1-1407C84179A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8C-406D-BBD1-1407C84179A5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8C-406D-BBD1-1407C84179A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8C-406D-BBD1-1407C84179A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8C-406D-BBD1-1407C84179A5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8C-406D-BBD1-1407C84179A5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38C-406D-BBD1-1407C8417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Sheet1!$E$5:$E$6</c:f>
              <c:numCache>
                <c:formatCode>0%</c:formatCode>
                <c:ptCount val="2"/>
                <c:pt idx="0">
                  <c:v>0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8C-406D-BBD1-1407C84179A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38C-406D-BBD1-1407C84179A5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8C-406D-BBD1-1407C84179A5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38C-406D-BBD1-1407C84179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8C-406D-BBD1-1407C8417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Sheet1!$F$5:$F$6</c:f>
              <c:numCache>
                <c:formatCode>0%</c:formatCode>
                <c:ptCount val="2"/>
                <c:pt idx="0">
                  <c:v>0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38C-406D-BBD1-1407C84179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38C-406D-BBD1-1407C84179A5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38C-406D-BBD1-1407C8417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Sheet1!$A$5:$A$6</c:f>
              <c:strCache>
                <c:ptCount val="2"/>
                <c:pt idx="0">
                  <c:v>Collection Services</c:v>
                </c:pt>
                <c:pt idx="1">
                  <c:v>Insurance (personal/business)</c:v>
                </c:pt>
              </c:strCache>
            </c:strRef>
          </c:cat>
          <c:val>
            <c:numRef>
              <c:f>Sheet1!$G$5:$G$6</c:f>
              <c:numCache>
                <c:formatCode>0%</c:formatCode>
                <c:ptCount val="2"/>
                <c:pt idx="0">
                  <c:v>0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38C-406D-BBD1-1407C8417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6292128547130429E-2"/>
          <c:y val="4.1377180793577276E-4"/>
          <c:w val="0.8927938726854967"/>
          <c:h val="0.2353566465956461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am the solo owner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4C-4E24-A805-42C35C08DE98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C-4E24-A805-42C35C08D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0.20624999999999999</c:v>
                </c:pt>
                <c:pt idx="1">
                  <c:v>0.31903485254691688</c:v>
                </c:pt>
                <c:pt idx="2">
                  <c:v>0.34622823984526113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C-4E24-A805-42C35C08D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am a partial owner/partner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7.4999999999999997E-2</c:v>
                </c:pt>
                <c:pt idx="1">
                  <c:v>8.8471849865951746E-2</c:v>
                </c:pt>
                <c:pt idx="2">
                  <c:v>0.17408123791102514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4C-4E24-A805-42C35C08D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do not have an ownership stake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4C-4E24-A805-42C35C08D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0.71875</c:v>
                </c:pt>
                <c:pt idx="1">
                  <c:v>0.59249329758713132</c:v>
                </c:pt>
                <c:pt idx="2">
                  <c:v>0.47969052224371372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4C-4E24-A805-42C35C08D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2856584163217279E-2"/>
          <c:y val="6.4567936002922793E-2"/>
          <c:w val="0.78273048768914211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00633762243132"/>
          <c:y val="6.5481710201042168E-2"/>
          <c:w val="0.7193110769690374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0A-435E-90C4-F5509392E8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0A-435E-90C4-F5509392E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6.1224489795918366E-2</c:v>
                </c:pt>
                <c:pt idx="1">
                  <c:v>0</c:v>
                </c:pt>
                <c:pt idx="2">
                  <c:v>0.2</c:v>
                </c:pt>
                <c:pt idx="3">
                  <c:v>0.14285714285714285</c:v>
                </c:pt>
                <c:pt idx="4">
                  <c:v>0.17391304347826086</c:v>
                </c:pt>
                <c:pt idx="5">
                  <c:v>0.1111111111111111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0.2857142857142857</c:v>
                </c:pt>
                <c:pt idx="1">
                  <c:v>0.36666666666666664</c:v>
                </c:pt>
                <c:pt idx="2">
                  <c:v>0.2</c:v>
                </c:pt>
                <c:pt idx="3">
                  <c:v>0.2857142857142857</c:v>
                </c:pt>
                <c:pt idx="4">
                  <c:v>0.30434782608695654</c:v>
                </c:pt>
                <c:pt idx="5">
                  <c:v>0.48148148148148145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0.42857142857142855</c:v>
                </c:pt>
                <c:pt idx="1">
                  <c:v>0.46666666666666667</c:v>
                </c:pt>
                <c:pt idx="2">
                  <c:v>0.3</c:v>
                </c:pt>
                <c:pt idx="3">
                  <c:v>0.42857142857142855</c:v>
                </c:pt>
                <c:pt idx="4">
                  <c:v>0.52173913043478259</c:v>
                </c:pt>
                <c:pt idx="5">
                  <c:v>0.29629629629629628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8B-4BCF-93D0-3C9FDF9112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9D1-AE67-53363815669F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0.14285714285714285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0.14285714285714285</c:v>
                </c:pt>
                <c:pt idx="4">
                  <c:v>0</c:v>
                </c:pt>
                <c:pt idx="5">
                  <c:v>7.407407407407407E-2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0A-435E-90C4-F5509392E8C9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0A-435E-90C4-F5509392E8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0A-435E-90C4-F5509392E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</c:v>
                </c:pt>
                <c:pt idx="1">
                  <c:v>3.3333333333333333E-2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0A-435E-90C4-F5509392E8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0A-435E-90C4-F5509392E8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0A-435E-90C4-F5509392E8C9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 MSSNY emails</c:v>
                </c:pt>
                <c:pt idx="1">
                  <c:v>MSSNY Pulse</c:v>
                </c:pt>
                <c:pt idx="2">
                  <c:v>MSSNY volunteer opportunities</c:v>
                </c:pt>
                <c:pt idx="3">
                  <c:v>MSSNY social media</c:v>
                </c:pt>
                <c:pt idx="4">
                  <c:v>The MSSNY Daily</c:v>
                </c:pt>
                <c:pt idx="5">
                  <c:v>MSSNY website</c:v>
                </c:pt>
                <c:pt idx="6">
                  <c:v>House of Delegates meetings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8.1632653061224483E-2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3.7037037037037035E-2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1268847491624523"/>
          <c:y val="4.1396038676551995E-4"/>
          <c:w val="0.87910761154855643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65674412649636"/>
          <c:y val="6.5481710201042168E-2"/>
          <c:w val="0.67866067046497225"/>
          <c:h val="0.92237845772623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79-4D10-A779-7C56E073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</c:v>
                </c:pt>
                <c:pt idx="1">
                  <c:v>0.33333333333333331</c:v>
                </c:pt>
                <c:pt idx="2">
                  <c:v>6.9387755102040816E-2</c:v>
                </c:pt>
                <c:pt idx="3">
                  <c:v>0.13333333333333333</c:v>
                </c:pt>
                <c:pt idx="4">
                  <c:v>0.30769230769230771</c:v>
                </c:pt>
                <c:pt idx="5">
                  <c:v>0.16666666666666666</c:v>
                </c:pt>
                <c:pt idx="6">
                  <c:v>7.1428571428571425E-2</c:v>
                </c:pt>
                <c:pt idx="7">
                  <c:v>0.38235294117647056</c:v>
                </c:pt>
                <c:pt idx="8">
                  <c:v>0.33</c:v>
                </c:pt>
                <c:pt idx="9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8CE-BCDF-A15D7C4E9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0.66666666666666663</c:v>
                </c:pt>
                <c:pt idx="1">
                  <c:v>0.33333333333333331</c:v>
                </c:pt>
                <c:pt idx="2">
                  <c:v>0.19183673469387755</c:v>
                </c:pt>
                <c:pt idx="3">
                  <c:v>0.26666666666666666</c:v>
                </c:pt>
                <c:pt idx="4">
                  <c:v>0.30769230769230771</c:v>
                </c:pt>
                <c:pt idx="5">
                  <c:v>0.5</c:v>
                </c:pt>
                <c:pt idx="6">
                  <c:v>0.16666666666666666</c:v>
                </c:pt>
                <c:pt idx="7">
                  <c:v>0.35294117647058826</c:v>
                </c:pt>
                <c:pt idx="8">
                  <c:v>0.33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7-48CE-BCDF-A15D7C4E9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79-4D10-A779-7C56E0739E4B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6-460F-B08C-238CD842F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</c:v>
                </c:pt>
                <c:pt idx="1">
                  <c:v>0.33333333333333331</c:v>
                </c:pt>
                <c:pt idx="2">
                  <c:v>0.33061224489795921</c:v>
                </c:pt>
                <c:pt idx="3">
                  <c:v>0.46666666666666667</c:v>
                </c:pt>
                <c:pt idx="4">
                  <c:v>7.6923076923076927E-2</c:v>
                </c:pt>
                <c:pt idx="5">
                  <c:v>0.16666666666666666</c:v>
                </c:pt>
                <c:pt idx="6">
                  <c:v>0.37698412698412698</c:v>
                </c:pt>
                <c:pt idx="7">
                  <c:v>0.11764705882352941</c:v>
                </c:pt>
                <c:pt idx="8">
                  <c:v>0.33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7-48CE-BCDF-A15D7C4E95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7-43B3-899A-3AF01C59BD2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859-A949-D3958FAD4DA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836-886F-B29B60787AE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9D1-AE67-53363815669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F-4AAA-8789-8DF5F195263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F-4AAA-8789-8DF5F195263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B-416B-84EF-7DE4AD7181F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7F-4AAA-8789-8DF5F195263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6-460F-B08C-238CD842F1C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7F-4AAA-8789-8DF5F195263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7F-4AAA-8789-8DF5F195263C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7F-4AAA-8789-8DF5F1952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0.33333333333333331</c:v>
                </c:pt>
                <c:pt idx="1">
                  <c:v>0</c:v>
                </c:pt>
                <c:pt idx="2">
                  <c:v>0.10612244897959183</c:v>
                </c:pt>
                <c:pt idx="3">
                  <c:v>0</c:v>
                </c:pt>
                <c:pt idx="4">
                  <c:v>7.6923076923076927E-2</c:v>
                </c:pt>
                <c:pt idx="5">
                  <c:v>0.16666666666666666</c:v>
                </c:pt>
                <c:pt idx="6">
                  <c:v>8.3333333333333329E-2</c:v>
                </c:pt>
                <c:pt idx="7">
                  <c:v>5.8823529411764705E-2</c:v>
                </c:pt>
                <c:pt idx="8">
                  <c:v>0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B-4BCF-93D0-3C9FDF9112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9-4D10-A779-7C56E0739E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9-4D10-A779-7C56E0739E4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836-886F-B29B60787AE1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A-4B50-A85B-CE927AB92D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9-4D10-A779-7C56E0739E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9-4D10-A779-7C56E073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8.1632653061224483E-2</c:v>
                </c:pt>
                <c:pt idx="3">
                  <c:v>6.6666666666666666E-2</c:v>
                </c:pt>
                <c:pt idx="4">
                  <c:v>7.6923076923076927E-2</c:v>
                </c:pt>
                <c:pt idx="5">
                  <c:v>0</c:v>
                </c:pt>
                <c:pt idx="6">
                  <c:v>8.3333333333333329E-2</c:v>
                </c:pt>
                <c:pt idx="7">
                  <c:v>2.9411764705882353E-2</c:v>
                </c:pt>
                <c:pt idx="8">
                  <c:v>0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8B-4BCF-93D0-3C9FDF9112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79-4D10-A779-7C56E0739E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79-4D10-A779-7C56E0739E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79-4D10-A779-7C56E0739E4B}"/>
                </c:ext>
              </c:extLst>
            </c:dLbl>
            <c:dLbl>
              <c:idx val="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A-4B50-A85B-CE927AB92D9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79-4D10-A779-7C56E073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New York Rx Card for patients with no insurance</c:v>
                </c:pt>
                <c:pt idx="1">
                  <c:v>Collection Services</c:v>
                </c:pt>
                <c:pt idx="2">
                  <c:v>County medical society membership</c:v>
                </c:pt>
                <c:pt idx="3">
                  <c:v>County medical society meetings/events</c:v>
                </c:pt>
                <c:pt idx="4">
                  <c:v>Insurance (personal/business)</c:v>
                </c:pt>
                <c:pt idx="5">
                  <c:v>County medical society volunteer/ leadership opportunities</c:v>
                </c:pt>
                <c:pt idx="6">
                  <c:v>MSSNY advocacy</c:v>
                </c:pt>
                <c:pt idx="7">
                  <c:v>Medical Liability Insurance</c:v>
                </c:pt>
                <c:pt idx="8">
                  <c:v>Collection Services</c:v>
                </c:pt>
                <c:pt idx="9">
                  <c:v>Insurance (personal/business)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0.22040816326530613</c:v>
                </c:pt>
                <c:pt idx="3">
                  <c:v>6.6666666666666666E-2</c:v>
                </c:pt>
                <c:pt idx="4">
                  <c:v>0.15384615384615385</c:v>
                </c:pt>
                <c:pt idx="5">
                  <c:v>0</c:v>
                </c:pt>
                <c:pt idx="6">
                  <c:v>0.21825396825396826</c:v>
                </c:pt>
                <c:pt idx="7">
                  <c:v>5.8823529411764705E-2</c:v>
                </c:pt>
                <c:pt idx="8">
                  <c:v>0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A-4B50-A85B-CE927AB9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7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0455839361543223"/>
          <c:y val="4.1396038676551995E-4"/>
          <c:w val="0.88723769284936937"/>
          <c:h val="6.86903447568642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314327709028"/>
          <c:y val="5.0955710927608935E-2"/>
          <c:w val="0.7168685672290972"/>
          <c:h val="0.93257832079633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MSSNY CME online/webinars</c:v>
                </c:pt>
                <c:pt idx="1">
                  <c:v>Other MSSNY emails</c:v>
                </c:pt>
                <c:pt idx="2">
                  <c:v>MSSNY webinars</c:v>
                </c:pt>
                <c:pt idx="3">
                  <c:v>MSSNY Pulse</c:v>
                </c:pt>
                <c:pt idx="4">
                  <c:v>MSSNY volunteer opportunities</c:v>
                </c:pt>
                <c:pt idx="5">
                  <c:v>MSSNY social media</c:v>
                </c:pt>
                <c:pt idx="6">
                  <c:v>The MSSNY Daily</c:v>
                </c:pt>
                <c:pt idx="7">
                  <c:v>Peer-to-Peer services</c:v>
                </c:pt>
                <c:pt idx="8">
                  <c:v>MSSNY website</c:v>
                </c:pt>
                <c:pt idx="9">
                  <c:v>Legal services</c:v>
                </c:pt>
                <c:pt idx="10">
                  <c:v>Career services/Job Board</c:v>
                </c:pt>
                <c:pt idx="11">
                  <c:v>House of Delegates meetings</c:v>
                </c:pt>
                <c:pt idx="12">
                  <c:v>Physician payment/practice service</c:v>
                </c:pt>
                <c:pt idx="13">
                  <c:v>Overall MSSNY membership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3.7238095238095235</c:v>
                </c:pt>
                <c:pt idx="1">
                  <c:v>3.6084656084656088</c:v>
                </c:pt>
                <c:pt idx="2">
                  <c:v>3.6896551724137927</c:v>
                </c:pt>
                <c:pt idx="3">
                  <c:v>3.57037037037037</c:v>
                </c:pt>
                <c:pt idx="4">
                  <c:v>3.5177304964539009</c:v>
                </c:pt>
                <c:pt idx="5">
                  <c:v>3.2666666666666671</c:v>
                </c:pt>
                <c:pt idx="6">
                  <c:v>3.9082568807339446</c:v>
                </c:pt>
                <c:pt idx="7">
                  <c:v>3.35</c:v>
                </c:pt>
                <c:pt idx="8">
                  <c:v>3.3855421686746987</c:v>
                </c:pt>
                <c:pt idx="9">
                  <c:v>3.6071428571428572</c:v>
                </c:pt>
                <c:pt idx="10">
                  <c:v>4</c:v>
                </c:pt>
                <c:pt idx="11">
                  <c:v>3.7052631578947364</c:v>
                </c:pt>
                <c:pt idx="12">
                  <c:v>3.7777777777777781</c:v>
                </c:pt>
                <c:pt idx="13">
                  <c:v>3.4662309368191724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CBB-8270-B95EA030D3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MSSNY CME online/webinars</c:v>
                </c:pt>
                <c:pt idx="1">
                  <c:v>Other MSSNY emails</c:v>
                </c:pt>
                <c:pt idx="2">
                  <c:v>MSSNY webinars</c:v>
                </c:pt>
                <c:pt idx="3">
                  <c:v>MSSNY Pulse</c:v>
                </c:pt>
                <c:pt idx="4">
                  <c:v>MSSNY volunteer opportunities</c:v>
                </c:pt>
                <c:pt idx="5">
                  <c:v>MSSNY social media</c:v>
                </c:pt>
                <c:pt idx="6">
                  <c:v>The MSSNY Daily</c:v>
                </c:pt>
                <c:pt idx="7">
                  <c:v>Peer-to-Peer services</c:v>
                </c:pt>
                <c:pt idx="8">
                  <c:v>MSSNY website</c:v>
                </c:pt>
                <c:pt idx="9">
                  <c:v>Legal services</c:v>
                </c:pt>
                <c:pt idx="10">
                  <c:v>Career services/Job Board</c:v>
                </c:pt>
                <c:pt idx="11">
                  <c:v>House of Delegates meetings</c:v>
                </c:pt>
                <c:pt idx="12">
                  <c:v>Physician payment/practice service</c:v>
                </c:pt>
                <c:pt idx="13">
                  <c:v>Overall MSSNY membership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3.5447154471544722</c:v>
                </c:pt>
                <c:pt idx="1">
                  <c:v>3.5566037735849059</c:v>
                </c:pt>
                <c:pt idx="2">
                  <c:v>3.5621301775147924</c:v>
                </c:pt>
                <c:pt idx="3">
                  <c:v>3.624161073825503</c:v>
                </c:pt>
                <c:pt idx="4">
                  <c:v>3.7100591715976337</c:v>
                </c:pt>
                <c:pt idx="5">
                  <c:v>3.8285714285714283</c:v>
                </c:pt>
                <c:pt idx="6">
                  <c:v>3.8291666666666666</c:v>
                </c:pt>
                <c:pt idx="7">
                  <c:v>3.8461538461538458</c:v>
                </c:pt>
                <c:pt idx="8">
                  <c:v>3.9042553191489358</c:v>
                </c:pt>
                <c:pt idx="9">
                  <c:v>4.0999999999999996</c:v>
                </c:pt>
                <c:pt idx="10">
                  <c:v>4.2</c:v>
                </c:pt>
                <c:pt idx="11">
                  <c:v>4.3398058252427187</c:v>
                </c:pt>
                <c:pt idx="12">
                  <c:v>4.4750000000000005</c:v>
                </c:pt>
                <c:pt idx="13">
                  <c:v>3.6718750000000004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2-4897-87CA-3FA640B5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in val="1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26754411651503973"/>
          <c:y val="1.0748772110855638E-5"/>
          <c:w val="0.24613835426443487"/>
          <c:h val="3.961807715847989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9411787634309"/>
          <c:y val="5.0955710927608935E-2"/>
          <c:w val="0.70940588212365685"/>
          <c:h val="0.93257832079633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MSSNY CME online/webinars</c:v>
                </c:pt>
                <c:pt idx="1">
                  <c:v>Other MSSNY emails</c:v>
                </c:pt>
                <c:pt idx="2">
                  <c:v>MSSNY webinars</c:v>
                </c:pt>
                <c:pt idx="3">
                  <c:v>MSSNY Pulse</c:v>
                </c:pt>
                <c:pt idx="4">
                  <c:v>MSSNY volunteer opportunities</c:v>
                </c:pt>
                <c:pt idx="5">
                  <c:v>MSSNY social media</c:v>
                </c:pt>
                <c:pt idx="6">
                  <c:v>The MSSNY Daily</c:v>
                </c:pt>
                <c:pt idx="7">
                  <c:v>Peer-to-Peer services</c:v>
                </c:pt>
                <c:pt idx="8">
                  <c:v>MSSNY website</c:v>
                </c:pt>
                <c:pt idx="9">
                  <c:v>Legal services</c:v>
                </c:pt>
                <c:pt idx="10">
                  <c:v>Career services/Job Board</c:v>
                </c:pt>
                <c:pt idx="11">
                  <c:v>House of Delegates meetings</c:v>
                </c:pt>
                <c:pt idx="12">
                  <c:v>Physician payment/practice service</c:v>
                </c:pt>
                <c:pt idx="13">
                  <c:v>Overall MSSNY membership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3.8928571428571428</c:v>
                </c:pt>
                <c:pt idx="1">
                  <c:v>3.2888888888888888</c:v>
                </c:pt>
                <c:pt idx="2">
                  <c:v>3.6969696969696968</c:v>
                </c:pt>
                <c:pt idx="3">
                  <c:v>3.2499999999999996</c:v>
                </c:pt>
                <c:pt idx="4">
                  <c:v>3.3333333333333339</c:v>
                </c:pt>
                <c:pt idx="5">
                  <c:v>3.4285714285714279</c:v>
                </c:pt>
                <c:pt idx="6">
                  <c:v>3.652173913043478</c:v>
                </c:pt>
                <c:pt idx="7">
                  <c:v>3.666666666666667</c:v>
                </c:pt>
                <c:pt idx="8">
                  <c:v>3.6538461538461533</c:v>
                </c:pt>
                <c:pt idx="9">
                  <c:v>3.6666666666666665</c:v>
                </c:pt>
                <c:pt idx="10">
                  <c:v>3</c:v>
                </c:pt>
                <c:pt idx="11">
                  <c:v>3.2</c:v>
                </c:pt>
                <c:pt idx="12">
                  <c:v>2.6666666666666665</c:v>
                </c:pt>
                <c:pt idx="13">
                  <c:v>3.0628019323671491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CBB-8270-B95EA030D3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MSSNY CME online/webinars</c:v>
                </c:pt>
                <c:pt idx="1">
                  <c:v>Other MSSNY emails</c:v>
                </c:pt>
                <c:pt idx="2">
                  <c:v>MSSNY webinars</c:v>
                </c:pt>
                <c:pt idx="3">
                  <c:v>MSSNY Pulse</c:v>
                </c:pt>
                <c:pt idx="4">
                  <c:v>MSSNY volunteer opportunities</c:v>
                </c:pt>
                <c:pt idx="5">
                  <c:v>MSSNY social media</c:v>
                </c:pt>
                <c:pt idx="6">
                  <c:v>The MSSNY Daily</c:v>
                </c:pt>
                <c:pt idx="7">
                  <c:v>Peer-to-Peer services</c:v>
                </c:pt>
                <c:pt idx="8">
                  <c:v>MSSNY website</c:v>
                </c:pt>
                <c:pt idx="9">
                  <c:v>Legal services</c:v>
                </c:pt>
                <c:pt idx="10">
                  <c:v>Career services/Job Board</c:v>
                </c:pt>
                <c:pt idx="11">
                  <c:v>House of Delegates meetings</c:v>
                </c:pt>
                <c:pt idx="12">
                  <c:v>Physician payment/practice service</c:v>
                </c:pt>
                <c:pt idx="13">
                  <c:v>Overall MSSNY membership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3.7555555555555555</c:v>
                </c:pt>
                <c:pt idx="1">
                  <c:v>3.3454545454545457</c:v>
                </c:pt>
                <c:pt idx="2">
                  <c:v>3.8684210526315788</c:v>
                </c:pt>
                <c:pt idx="3">
                  <c:v>3.3437500000000004</c:v>
                </c:pt>
                <c:pt idx="4">
                  <c:v>3.714285714285714</c:v>
                </c:pt>
                <c:pt idx="5">
                  <c:v>3.1111111111111112</c:v>
                </c:pt>
                <c:pt idx="6">
                  <c:v>3.5333333333333337</c:v>
                </c:pt>
                <c:pt idx="7">
                  <c:v>4.0000000000000009</c:v>
                </c:pt>
                <c:pt idx="8">
                  <c:v>3.774193548387097</c:v>
                </c:pt>
                <c:pt idx="9">
                  <c:v>4.4285714285714279</c:v>
                </c:pt>
                <c:pt idx="10">
                  <c:v>1.6666666666666665</c:v>
                </c:pt>
                <c:pt idx="11">
                  <c:v>4</c:v>
                </c:pt>
                <c:pt idx="12">
                  <c:v>3.5</c:v>
                </c:pt>
                <c:pt idx="13">
                  <c:v>2.996108949416342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2-4897-87CA-3FA640B5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in val="1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27500680162047997"/>
          <c:y val="1.0649261353167482E-5"/>
          <c:w val="0.24613835426443487"/>
          <c:h val="3.961807715847989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9559871986549"/>
          <c:y val="5.0955710927608935E-2"/>
          <c:w val="0.64970440128013451"/>
          <c:h val="0.93257832079633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Credentialing</c:v>
                </c:pt>
                <c:pt idx="3">
                  <c:v>Premier Group Purchasing</c:v>
                </c:pt>
                <c:pt idx="4">
                  <c:v>New York Rx Card for patients</c:v>
                </c:pt>
                <c:pt idx="5">
                  <c:v>Collection Services</c:v>
                </c:pt>
                <c:pt idx="6">
                  <c:v>County medical society membership</c:v>
                </c:pt>
                <c:pt idx="7">
                  <c:v>County medical society meetings/events</c:v>
                </c:pt>
                <c:pt idx="8">
                  <c:v>Insurance (personal/business)</c:v>
                </c:pt>
                <c:pt idx="9">
                  <c:v>County medical society volunteer/leadership</c:v>
                </c:pt>
                <c:pt idx="10">
                  <c:v>MSSNY advocacy</c:v>
                </c:pt>
                <c:pt idx="11">
                  <c:v>Medical Liability Insurance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2.7999999999999994</c:v>
                </c:pt>
                <c:pt idx="4">
                  <c:v>3.5625</c:v>
                </c:pt>
                <c:pt idx="5">
                  <c:v>3.6666666666666665</c:v>
                </c:pt>
                <c:pt idx="6">
                  <c:v>3.5035294117647053</c:v>
                </c:pt>
                <c:pt idx="7">
                  <c:v>3.4848484848484853</c:v>
                </c:pt>
                <c:pt idx="8">
                  <c:v>3.6428571428571428</c:v>
                </c:pt>
                <c:pt idx="9">
                  <c:v>3.9387755102040822</c:v>
                </c:pt>
                <c:pt idx="10">
                  <c:v>3.5732009925558312</c:v>
                </c:pt>
                <c:pt idx="11">
                  <c:v>4.0983606557377046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CBB-8270-B95EA030D3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CareClix Telemedicine virtual hospital/referral network</c:v>
                </c:pt>
                <c:pt idx="1">
                  <c:v>Financial services</c:v>
                </c:pt>
                <c:pt idx="2">
                  <c:v>STI Computer Services Credentialing</c:v>
                </c:pt>
                <c:pt idx="3">
                  <c:v>Premier Group Purchasing</c:v>
                </c:pt>
                <c:pt idx="4">
                  <c:v>New York Rx Card for patients</c:v>
                </c:pt>
                <c:pt idx="5">
                  <c:v>Collection Services</c:v>
                </c:pt>
                <c:pt idx="6">
                  <c:v>County medical society membership</c:v>
                </c:pt>
                <c:pt idx="7">
                  <c:v>County medical society meetings/events</c:v>
                </c:pt>
                <c:pt idx="8">
                  <c:v>Insurance (personal/business)</c:v>
                </c:pt>
                <c:pt idx="9">
                  <c:v>County medical society volunteer/leadership</c:v>
                </c:pt>
                <c:pt idx="10">
                  <c:v>MSSNY advocacy</c:v>
                </c:pt>
                <c:pt idx="11">
                  <c:v>Medical Liability Insurance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2</c:v>
                </c:pt>
                <c:pt idx="1">
                  <c:v>2.8000000000000003</c:v>
                </c:pt>
                <c:pt idx="2">
                  <c:v>3</c:v>
                </c:pt>
                <c:pt idx="3">
                  <c:v>3.5714285714285712</c:v>
                </c:pt>
                <c:pt idx="4">
                  <c:v>3.6842105263157903</c:v>
                </c:pt>
                <c:pt idx="5">
                  <c:v>3.75</c:v>
                </c:pt>
                <c:pt idx="6">
                  <c:v>3.7655310621242482</c:v>
                </c:pt>
                <c:pt idx="7">
                  <c:v>3.8810572687224676</c:v>
                </c:pt>
                <c:pt idx="8">
                  <c:v>3.9361702127659575</c:v>
                </c:pt>
                <c:pt idx="9">
                  <c:v>4.1592920353982308</c:v>
                </c:pt>
                <c:pt idx="10">
                  <c:v>4.2784810126582284</c:v>
                </c:pt>
                <c:pt idx="11">
                  <c:v>4.4814814814814818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2-4897-87CA-3FA640B5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in val="1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34963365267488294"/>
          <c:y val="1.0722771325593831E-5"/>
          <c:w val="0.22375029894811396"/>
          <c:h val="3.961807715847989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0606256002222"/>
          <c:y val="5.0955710927608935E-2"/>
          <c:w val="0.73179393743997778"/>
          <c:h val="0.93257832079633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Premier Group Purchasing</c:v>
                </c:pt>
                <c:pt idx="1">
                  <c:v>New York Rx Card for patients with no insurance</c:v>
                </c:pt>
                <c:pt idx="2">
                  <c:v>Collection Services</c:v>
                </c:pt>
                <c:pt idx="3">
                  <c:v>County medical society membership</c:v>
                </c:pt>
                <c:pt idx="4">
                  <c:v>County medical society meetings/events</c:v>
                </c:pt>
                <c:pt idx="5">
                  <c:v>Insurance (personal/business)</c:v>
                </c:pt>
                <c:pt idx="6">
                  <c:v>County medical society volunteer/ leadership opportunities</c:v>
                </c:pt>
                <c:pt idx="7">
                  <c:v>MSSNY advocacy</c:v>
                </c:pt>
                <c:pt idx="8">
                  <c:v>Medical Liability Insurance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</c:v>
                </c:pt>
                <c:pt idx="1">
                  <c:v>3.333333333333333</c:v>
                </c:pt>
                <c:pt idx="2">
                  <c:v>4</c:v>
                </c:pt>
                <c:pt idx="3">
                  <c:v>3.0785340314136129</c:v>
                </c:pt>
                <c:pt idx="4">
                  <c:v>3.4285714285714288</c:v>
                </c:pt>
                <c:pt idx="5">
                  <c:v>3.8181818181818183</c:v>
                </c:pt>
                <c:pt idx="6">
                  <c:v>3.6666666666666665</c:v>
                </c:pt>
                <c:pt idx="7">
                  <c:v>3.0761421319796951</c:v>
                </c:pt>
                <c:pt idx="8">
                  <c:v>4.0625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CBB-8270-B95EA030D3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Premier Group Purchasing</c:v>
                </c:pt>
                <c:pt idx="1">
                  <c:v>New York Rx Card for patients with no insurance</c:v>
                </c:pt>
                <c:pt idx="2">
                  <c:v>Collection Services</c:v>
                </c:pt>
                <c:pt idx="3">
                  <c:v>County medical society membership</c:v>
                </c:pt>
                <c:pt idx="4">
                  <c:v>County medical society meetings/events</c:v>
                </c:pt>
                <c:pt idx="5">
                  <c:v>Insurance (personal/business)</c:v>
                </c:pt>
                <c:pt idx="6">
                  <c:v>County medical society volunteer/ leadership opportunities</c:v>
                </c:pt>
                <c:pt idx="7">
                  <c:v>MSSNY advocacy</c:v>
                </c:pt>
                <c:pt idx="8">
                  <c:v>Medical Liability Insurance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4</c:v>
                </c:pt>
                <c:pt idx="1">
                  <c:v>3.333333333333333</c:v>
                </c:pt>
                <c:pt idx="2">
                  <c:v>4</c:v>
                </c:pt>
                <c:pt idx="3">
                  <c:v>3.096774193548387</c:v>
                </c:pt>
                <c:pt idx="4">
                  <c:v>3.7169811320754715</c:v>
                </c:pt>
                <c:pt idx="5">
                  <c:v>3.5000000000000004</c:v>
                </c:pt>
                <c:pt idx="6">
                  <c:v>4.1111111111111107</c:v>
                </c:pt>
                <c:pt idx="7">
                  <c:v>3.6528925619834709</c:v>
                </c:pt>
                <c:pt idx="8">
                  <c:v>4.3947368421052637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2-4897-87CA-3FA640B5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in val="1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26008143140959938"/>
          <c:y val="1.0748772110855638E-5"/>
          <c:w val="0.22375029894811396"/>
          <c:h val="3.961807715847989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18669684969527E-3"/>
          <c:y val="9.0909090909090912E-2"/>
          <c:w val="0.98819938656047401"/>
          <c:h val="0.7070705082319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Extremely likely (10)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Not at all likely (0)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0.30534351145038169</c:v>
                </c:pt>
                <c:pt idx="1">
                  <c:v>0.15076335877862596</c:v>
                </c:pt>
                <c:pt idx="2">
                  <c:v>0.1717557251908397</c:v>
                </c:pt>
                <c:pt idx="3">
                  <c:v>0.10305343511450382</c:v>
                </c:pt>
                <c:pt idx="4">
                  <c:v>8.0152671755725186E-2</c:v>
                </c:pt>
                <c:pt idx="5">
                  <c:v>9.3511450381679392E-2</c:v>
                </c:pt>
                <c:pt idx="6">
                  <c:v>2.0992366412213741E-2</c:v>
                </c:pt>
                <c:pt idx="7">
                  <c:v>1.9083969465648856E-2</c:v>
                </c:pt>
                <c:pt idx="8">
                  <c:v>1.9083969465648856E-2</c:v>
                </c:pt>
                <c:pt idx="9">
                  <c:v>5.7251908396946565E-3</c:v>
                </c:pt>
                <c:pt idx="10">
                  <c:v>3.0534351145038167E-2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1-4950-B64A-A27EEA092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4907008"/>
        <c:axId val="75179136"/>
      </c:barChart>
      <c:catAx>
        <c:axId val="749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 algn="r">
              <a:defRPr sz="1600" b="0"/>
            </a:pPr>
            <a:endParaRPr lang="en-US"/>
          </a:p>
        </c:txPr>
        <c:crossAx val="75179136"/>
        <c:crosses val="autoZero"/>
        <c:auto val="1"/>
        <c:lblAlgn val="ctr"/>
        <c:lblOffset val="100"/>
        <c:noMultiLvlLbl val="0"/>
      </c:catAx>
      <c:valAx>
        <c:axId val="751791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49070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6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8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857254901960785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CAB-4ADE-ADCD-878124147C2D}"/>
              </c:ext>
            </c:extLst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CAB-4ADE-ADCD-878124147C2D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CAB-4ADE-ADCD-878124147C2D}"/>
              </c:ext>
            </c:extLst>
          </c:dPt>
          <c:dLbls>
            <c:dLbl>
              <c:idx val="0"/>
              <c:layout>
                <c:manualLayout>
                  <c:x val="0.24946202227770306"/>
                  <c:y val="-2.86861727511333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98694843665775"/>
                      <c:h val="0.27265279657509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AB-4ADE-ADCD-878124147C2D}"/>
                </c:ext>
              </c:extLst>
            </c:dLbl>
            <c:dLbl>
              <c:idx val="1"/>
              <c:layout>
                <c:manualLayout>
                  <c:x val="-0.12868606132876748"/>
                  <c:y val="0.143882334508689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74188592279622"/>
                      <c:h val="0.23160969935576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AB-4ADE-ADCD-878124147C2D}"/>
                </c:ext>
              </c:extLst>
            </c:dLbl>
            <c:dLbl>
              <c:idx val="2"/>
              <c:layout>
                <c:manualLayout>
                  <c:x val="-0.20782032927702218"/>
                  <c:y val="-0.214627755927127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24667999488872"/>
                      <c:h val="0.23116184719504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AB-4ADE-ADCD-878124147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Promoter</c:v>
                </c:pt>
                <c:pt idx="1">
                  <c:v>Detractor</c:v>
                </c:pt>
                <c:pt idx="2">
                  <c:v>Passive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0.45610687022900764</c:v>
                </c:pt>
                <c:pt idx="1">
                  <c:v>0.26908396946564883</c:v>
                </c:pt>
                <c:pt idx="2">
                  <c:v>0.27480916030534353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B-4ADE-ADCD-878124147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4411724842426E-3"/>
          <c:y val="7.05527382375504E-2"/>
          <c:w val="0.98819938656047401"/>
          <c:h val="0.7070705082319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Extremely likely (10)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Not at all likely (0)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0.44444444444444442</c:v>
                </c:pt>
                <c:pt idx="1">
                  <c:v>0</c:v>
                </c:pt>
                <c:pt idx="2">
                  <c:v>0.22222222222222221</c:v>
                </c:pt>
                <c:pt idx="3">
                  <c:v>0</c:v>
                </c:pt>
                <c:pt idx="4">
                  <c:v>0.22222222222222221</c:v>
                </c:pt>
                <c:pt idx="5">
                  <c:v>0.1111111111111111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1-4950-B64A-A27EEA092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4907008"/>
        <c:axId val="75179136"/>
      </c:barChart>
      <c:catAx>
        <c:axId val="749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 algn="r">
              <a:defRPr sz="1600" b="0"/>
            </a:pPr>
            <a:endParaRPr lang="en-US"/>
          </a:p>
        </c:txPr>
        <c:crossAx val="75179136"/>
        <c:crosses val="autoZero"/>
        <c:auto val="1"/>
        <c:lblAlgn val="ctr"/>
        <c:lblOffset val="100"/>
        <c:noMultiLvlLbl val="0"/>
      </c:catAx>
      <c:valAx>
        <c:axId val="751791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49070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6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150918635173E-2"/>
          <c:y val="0.30791533973407637"/>
          <c:w val="0.89495765666010496"/>
          <c:h val="0.666394481129181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likely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1.8987341772151899E-2</c:v>
                </c:pt>
                <c:pt idx="1">
                  <c:v>2.766798418972332E-2</c:v>
                </c:pt>
                <c:pt idx="2">
                  <c:v>0.40415704387990764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F-428A-9898-85EF8E6A29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3.1645569620253167E-2</c:v>
                </c:pt>
                <c:pt idx="1">
                  <c:v>5.9288537549407112E-2</c:v>
                </c:pt>
                <c:pt idx="2">
                  <c:v>0.32101616628175522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F-428A-9898-85EF8E6A29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0.22468354430379747</c:v>
                </c:pt>
                <c:pt idx="1">
                  <c:v>0.15019762845849802</c:v>
                </c:pt>
                <c:pt idx="2">
                  <c:v>0.19630484988452657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5F-428A-9898-85EF8E6A29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5F-428A-9898-85EF8E6A29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5F-428A-9898-85EF8E6A29D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5F-428A-9898-85EF8E6A29D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5F-428A-9898-85EF8E6A29D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F-428A-9898-85EF8E6A29D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F-428A-9898-85EF8E6A29D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5F-428A-9898-85EF8E6A29D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5F-428A-9898-85EF8E6A29D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5F-428A-9898-85EF8E6A29D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5F-428A-9898-85EF8E6A29D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5F-428A-9898-85EF8E6A29D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5F-428A-9898-85EF8E6A29D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0.33860759493670883</c:v>
                </c:pt>
                <c:pt idx="1">
                  <c:v>0.27272727272727271</c:v>
                </c:pt>
                <c:pt idx="2">
                  <c:v>6.4665127020785224E-2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F-428A-9898-85EF8E6A29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at all likely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5F-428A-9898-85EF8E6A29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6-4D93-ADEA-D25845BB250B}"/>
                </c:ext>
              </c:extLst>
            </c:dLbl>
            <c:dLbl>
              <c:idx val="2"/>
              <c:layout>
                <c:manualLayout>
                  <c:x val="3.90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5F-428A-9898-85EF8E6A29D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0.38607594936708861</c:v>
                </c:pt>
                <c:pt idx="1">
                  <c:v>0.49011857707509882</c:v>
                </c:pt>
                <c:pt idx="2">
                  <c:v>1.3856812933025405E-2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45F-428A-9898-85EF8E6A2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5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9.229720308398949E-2"/>
          <c:y val="0.13505433391903648"/>
          <c:w val="0.78932291666666665"/>
          <c:h val="0.20968580438917722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practice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84-4D4D-B71E-9676697C4A6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0.17982456140350878</c:v>
                </c:pt>
                <c:pt idx="1">
                  <c:v>0.20183486238532111</c:v>
                </c:pt>
                <c:pt idx="2">
                  <c:v>0.35222672064777327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84-4D4D-B71E-9676697C4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0.6271929824561403</c:v>
                </c:pt>
                <c:pt idx="1">
                  <c:v>0.50917431192660545</c:v>
                </c:pt>
                <c:pt idx="2">
                  <c:v>0.45748987854251011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4-4D4D-B71E-9676697C4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1.3157894736842105E-2</c:v>
                </c:pt>
                <c:pt idx="1">
                  <c:v>1.3761467889908258E-2</c:v>
                </c:pt>
                <c:pt idx="2">
                  <c:v>2.0242914979757085E-2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84-4D4D-B71E-9676697C4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Hospital/System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84-4D4D-B71E-9676697C4A6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4-4D4D-B71E-9676697C4A6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4-4D4D-B71E-9676697C4A6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4-4D4D-B71E-9676697C4A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4-4D4D-B71E-9676697C4A6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4-4D4D-B71E-9676697C4A6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4-4D4D-B71E-9676697C4A69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8.771929824561403E-2</c:v>
                </c:pt>
                <c:pt idx="1">
                  <c:v>0.14678899082568808</c:v>
                </c:pt>
                <c:pt idx="2">
                  <c:v>0.15789473684210525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84-4D4D-B71E-9676697C4A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NP/govt.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2.6315789473684209E-2</c:v>
                </c:pt>
                <c:pt idx="1">
                  <c:v>6.4220183486238536E-2</c:v>
                </c:pt>
                <c:pt idx="2">
                  <c:v>2.8340080971659919E-2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84-4D4D-B71E-9676697C4A6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6.1403508771929821E-2</c:v>
                </c:pt>
                <c:pt idx="1">
                  <c:v>5.9633027522935783E-2</c:v>
                </c:pt>
                <c:pt idx="2">
                  <c:v>7.28744939271255E-2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84-4D4D-B71E-9676697C4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8.6234198832165807E-2"/>
          <c:y val="6.4567936002922793E-2"/>
          <c:w val="0.78670391888777313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73015091863515"/>
          <c:y val="0.18140599231867538"/>
          <c:w val="0.67620765666010507"/>
          <c:h val="0.79290362925987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MSSNY Pulse weekly e-newsletter with updates on groundbreaking issues</c:v>
                </c:pt>
                <c:pt idx="1">
                  <c:v>MSSNY on social media (e.g., Twitter)</c:v>
                </c:pt>
                <c:pt idx="2">
                  <c:v>The MSSNY Daily online digest of clinical/other health-related news items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0.10457516339869281</c:v>
                </c:pt>
                <c:pt idx="1">
                  <c:v>0.15625</c:v>
                </c:pt>
                <c:pt idx="2">
                  <c:v>0.25851703406813625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F-428A-9898-85EF8E6A29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 least weekly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MSSNY Pulse weekly e-newsletter with updates on groundbreaking issues</c:v>
                </c:pt>
                <c:pt idx="1">
                  <c:v>MSSNY on social media (e.g., Twitter)</c:v>
                </c:pt>
                <c:pt idx="2">
                  <c:v>The MSSNY Daily online digest of clinical/other health-related news items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0.53594771241830064</c:v>
                </c:pt>
                <c:pt idx="1">
                  <c:v>0.5</c:v>
                </c:pt>
                <c:pt idx="2">
                  <c:v>0.29859719438877758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F-428A-9898-85EF8E6A29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 least monthly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MSSNY Pulse weekly e-newsletter with updates on groundbreaking issues</c:v>
                </c:pt>
                <c:pt idx="1">
                  <c:v>MSSNY on social media (e.g., Twitter)</c:v>
                </c:pt>
                <c:pt idx="2">
                  <c:v>The MSSNY Daily online digest of clinical/other health-related news items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0.26143790849673204</c:v>
                </c:pt>
                <c:pt idx="1">
                  <c:v>0.1875</c:v>
                </c:pt>
                <c:pt idx="2">
                  <c:v>0.16032064128256512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5F-428A-9898-85EF8E6A29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1-4 times a year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5F-428A-9898-85EF8E6A29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5F-428A-9898-85EF8E6A29D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5F-428A-9898-85EF8E6A29D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5F-428A-9898-85EF8E6A29D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F-428A-9898-85EF8E6A29D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F-428A-9898-85EF8E6A29D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5F-428A-9898-85EF8E6A29D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5F-428A-9898-85EF8E6A29D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5F-428A-9898-85EF8E6A29D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5F-428A-9898-85EF8E6A29D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5F-428A-9898-85EF8E6A29D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5F-428A-9898-85EF8E6A29D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MSSNY Pulse weekly e-newsletter with updates on groundbreaking issues</c:v>
                </c:pt>
                <c:pt idx="1">
                  <c:v>MSSNY on social media (e.g., Twitter)</c:v>
                </c:pt>
                <c:pt idx="2">
                  <c:v>The MSSNY Daily online digest of clinical/other health-related news items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5.2287581699346407E-2</c:v>
                </c:pt>
                <c:pt idx="1">
                  <c:v>9.375E-2</c:v>
                </c:pt>
                <c:pt idx="2">
                  <c:v>0.15430861723446893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F-428A-9898-85EF8E6A29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5F-428A-9898-85EF8E6A29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A-424A-83E6-601BEA4CEEF5}"/>
                </c:ext>
              </c:extLst>
            </c:dLbl>
            <c:dLbl>
              <c:idx val="2"/>
              <c:layout>
                <c:manualLayout>
                  <c:x val="3.90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5F-428A-9898-85EF8E6A29D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MSSNY Pulse weekly e-newsletter with updates on groundbreaking issues</c:v>
                </c:pt>
                <c:pt idx="1">
                  <c:v>MSSNY on social media (e.g., Twitter)</c:v>
                </c:pt>
                <c:pt idx="2">
                  <c:v>The MSSNY Daily online digest of clinical/other health-related news items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4.5751633986928102E-2</c:v>
                </c:pt>
                <c:pt idx="1">
                  <c:v>6.25E-2</c:v>
                </c:pt>
                <c:pt idx="2">
                  <c:v>0.12825651302605209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45F-428A-9898-85EF8E6A2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5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29672428641732285"/>
          <c:y val="3.6657849007736665E-2"/>
          <c:w val="0.62786458333333328"/>
          <c:h val="0.13940276040686672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73015091863515"/>
          <c:y val="8.9739173228346458E-2"/>
          <c:w val="0.67620765666010507"/>
          <c:h val="0.88457020997375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prefer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Live, longer format face-to-face (full or multi day conferences)</c:v>
                </c:pt>
                <c:pt idx="1">
                  <c:v>Live, short format face-to-face events (1-3 hour)</c:v>
                </c:pt>
                <c:pt idx="2">
                  <c:v>Real time webinars/virtual programs</c:v>
                </c:pt>
                <c:pt idx="3">
                  <c:v>Pre-recorded webinars/virtual programs</c:v>
                </c:pt>
                <c:pt idx="4">
                  <c:v>Reading online journals and publications</c:v>
                </c:pt>
                <c:pt idx="5">
                  <c:v>Reading print journals and publications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0.11276595744680851</c:v>
                </c:pt>
                <c:pt idx="1">
                  <c:v>0.15466101694915255</c:v>
                </c:pt>
                <c:pt idx="2">
                  <c:v>0.1371308016877637</c:v>
                </c:pt>
                <c:pt idx="3">
                  <c:v>0.20842105263157895</c:v>
                </c:pt>
                <c:pt idx="4">
                  <c:v>0.29652351738241312</c:v>
                </c:pt>
                <c:pt idx="5">
                  <c:v>0.33817427385892118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4-4CA9-9856-8DE9FA080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Prefer somewhat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Live, longer format face-to-face (full or multi day conferences)</c:v>
                </c:pt>
                <c:pt idx="1">
                  <c:v>Live, short format face-to-face events (1-3 hour)</c:v>
                </c:pt>
                <c:pt idx="2">
                  <c:v>Real time webinars/virtual programs</c:v>
                </c:pt>
                <c:pt idx="3">
                  <c:v>Pre-recorded webinars/virtual programs</c:v>
                </c:pt>
                <c:pt idx="4">
                  <c:v>Reading online journals and publications</c:v>
                </c:pt>
                <c:pt idx="5">
                  <c:v>Reading print journals and publications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0.22553191489361701</c:v>
                </c:pt>
                <c:pt idx="1">
                  <c:v>0.29872881355932202</c:v>
                </c:pt>
                <c:pt idx="2">
                  <c:v>0.33755274261603374</c:v>
                </c:pt>
                <c:pt idx="3">
                  <c:v>0.30105263157894735</c:v>
                </c:pt>
                <c:pt idx="4">
                  <c:v>0.33128834355828218</c:v>
                </c:pt>
                <c:pt idx="5">
                  <c:v>0.2966804979253112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4-4CA9-9856-8DE9FA080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Find acceptable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4-4CA9-9856-8DE9FA0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Live, longer format face-to-face (full or multi day conferences)</c:v>
                </c:pt>
                <c:pt idx="1">
                  <c:v>Live, short format face-to-face events (1-3 hour)</c:v>
                </c:pt>
                <c:pt idx="2">
                  <c:v>Real time webinars/virtual programs</c:v>
                </c:pt>
                <c:pt idx="3">
                  <c:v>Pre-recorded webinars/virtual programs</c:v>
                </c:pt>
                <c:pt idx="4">
                  <c:v>Reading online journals and publications</c:v>
                </c:pt>
                <c:pt idx="5">
                  <c:v>Reading print journals and publications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0.28936170212765955</c:v>
                </c:pt>
                <c:pt idx="1">
                  <c:v>0.30296610169491528</c:v>
                </c:pt>
                <c:pt idx="2">
                  <c:v>0.35443037974683544</c:v>
                </c:pt>
                <c:pt idx="3">
                  <c:v>0.33052631578947367</c:v>
                </c:pt>
                <c:pt idx="4">
                  <c:v>0.27811860940695299</c:v>
                </c:pt>
                <c:pt idx="5">
                  <c:v>0.24688796680497926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04-4CA9-9856-8DE9FA0804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prefer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4-4CA9-9856-8DE9FA08041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4-4CA9-9856-8DE9FA08041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04-4CA9-9856-8DE9FA08041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04-4CA9-9856-8DE9FA08041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04-4CA9-9856-8DE9FA08041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04-4CA9-9856-8DE9FA080413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04-4CA9-9856-8DE9FA08041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04-4CA9-9856-8DE9FA08041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04-4CA9-9856-8DE9FA08041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04-4CA9-9856-8DE9FA08041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04-4CA9-9856-8DE9FA080413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04-4CA9-9856-8DE9FA080413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04-4CA9-9856-8DE9FA0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Live, longer format face-to-face (full or multi day conferences)</c:v>
                </c:pt>
                <c:pt idx="1">
                  <c:v>Live, short format face-to-face events (1-3 hour)</c:v>
                </c:pt>
                <c:pt idx="2">
                  <c:v>Real time webinars/virtual programs</c:v>
                </c:pt>
                <c:pt idx="3">
                  <c:v>Pre-recorded webinars/virtual programs</c:v>
                </c:pt>
                <c:pt idx="4">
                  <c:v>Reading online journals and publications</c:v>
                </c:pt>
                <c:pt idx="5">
                  <c:v>Reading print journals and publications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0.37234042553191488</c:v>
                </c:pt>
                <c:pt idx="1">
                  <c:v>0.24364406779661016</c:v>
                </c:pt>
                <c:pt idx="2">
                  <c:v>0.17088607594936708</c:v>
                </c:pt>
                <c:pt idx="3">
                  <c:v>0.16</c:v>
                </c:pt>
                <c:pt idx="4">
                  <c:v>9.4069529652351741E-2</c:v>
                </c:pt>
                <c:pt idx="5">
                  <c:v>0.11825726141078838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04-4CA9-9856-8DE9FA080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5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0732243991760988"/>
          <c:y val="0"/>
          <c:w val="0.60534354983098249"/>
          <c:h val="0.11633066945710578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1647256664732"/>
          <c:y val="1.6593949397679515E-2"/>
          <c:w val="0.72492030141570052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Other associations</c:v>
                </c:pt>
                <c:pt idx="1">
                  <c:v>Twitter/social media</c:v>
                </c:pt>
                <c:pt idx="2">
                  <c:v>AMA Morning Rounds Daily</c:v>
                </c:pt>
                <c:pt idx="3">
                  <c:v>Other e-mails from MSSNY</c:v>
                </c:pt>
                <c:pt idx="4">
                  <c:v>MSSNY Pulse e-news</c:v>
                </c:pt>
                <c:pt idx="5">
                  <c:v>Professional colleagues</c:v>
                </c:pt>
                <c:pt idx="6">
                  <c:v>Mainstream news</c:v>
                </c:pt>
                <c:pt idx="7">
                  <c:v>The MSSNY Daily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0.14615384615384616</c:v>
                </c:pt>
                <c:pt idx="1">
                  <c:v>3.5897435897435895E-2</c:v>
                </c:pt>
                <c:pt idx="2">
                  <c:v>0.1076923076923077</c:v>
                </c:pt>
                <c:pt idx="3">
                  <c:v>0.1</c:v>
                </c:pt>
                <c:pt idx="4">
                  <c:v>0.1</c:v>
                </c:pt>
                <c:pt idx="5">
                  <c:v>0.14871794871794872</c:v>
                </c:pt>
                <c:pt idx="6">
                  <c:v>0.18205128205128204</c:v>
                </c:pt>
                <c:pt idx="7">
                  <c:v>0.17948717948717949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Other associations</c:v>
                </c:pt>
                <c:pt idx="1">
                  <c:v>Twitter/social media</c:v>
                </c:pt>
                <c:pt idx="2">
                  <c:v>AMA Morning Rounds Daily</c:v>
                </c:pt>
                <c:pt idx="3">
                  <c:v>Other e-mails from MSSNY</c:v>
                </c:pt>
                <c:pt idx="4">
                  <c:v>MSSNY Pulse e-news</c:v>
                </c:pt>
                <c:pt idx="5">
                  <c:v>Professional colleagues</c:v>
                </c:pt>
                <c:pt idx="6">
                  <c:v>Mainstream news</c:v>
                </c:pt>
                <c:pt idx="7">
                  <c:v>The MSSNY Daily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0.17488789237668162</c:v>
                </c:pt>
                <c:pt idx="1">
                  <c:v>4.2600896860986545E-2</c:v>
                </c:pt>
                <c:pt idx="2">
                  <c:v>6.5022421524663671E-2</c:v>
                </c:pt>
                <c:pt idx="3">
                  <c:v>6.726457399103139E-2</c:v>
                </c:pt>
                <c:pt idx="4">
                  <c:v>8.0717488789237665E-2</c:v>
                </c:pt>
                <c:pt idx="5">
                  <c:v>0.11883408071748879</c:v>
                </c:pt>
                <c:pt idx="6">
                  <c:v>0.17040358744394618</c:v>
                </c:pt>
                <c:pt idx="7">
                  <c:v>0.2802690582959641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30000000000000004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30000000000000004"/>
      </c:valAx>
    </c:plotArea>
    <c:legend>
      <c:legendPos val="r"/>
      <c:layout>
        <c:manualLayout>
          <c:xMode val="edge"/>
          <c:yMode val="edge"/>
          <c:x val="0.51389976245721014"/>
          <c:y val="0.75435163057204369"/>
          <c:w val="0.15077220206260333"/>
          <c:h val="0.11236673886278183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8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857254901960785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36F-44E8-A25E-33E724687F42}"/>
              </c:ext>
            </c:extLst>
          </c:dPt>
          <c:dPt>
            <c:idx val="1"/>
            <c:bubble3D val="0"/>
            <c:explosion val="3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36F-44E8-A25E-33E724687F42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36F-44E8-A25E-33E724687F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36F-44E8-A25E-33E724687F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CEC-4042-BDA7-71AA16336465}"/>
              </c:ext>
            </c:extLst>
          </c:dPt>
          <c:dLbls>
            <c:dLbl>
              <c:idx val="0"/>
              <c:layout>
                <c:manualLayout>
                  <c:x val="0.17025011930326892"/>
                  <c:y val="-8.904071717946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16809830589355"/>
                      <c:h val="0.351378100049976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6F-44E8-A25E-33E724687F42}"/>
                </c:ext>
              </c:extLst>
            </c:dLbl>
            <c:dLbl>
              <c:idx val="1"/>
              <c:layout>
                <c:manualLayout>
                  <c:x val="0.20974206633261749"/>
                  <c:y val="7.7972857490832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35958005249343"/>
                      <c:h val="0.24249445854492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6F-44E8-A25E-33E724687F42}"/>
                </c:ext>
              </c:extLst>
            </c:dLbl>
            <c:dLbl>
              <c:idx val="2"/>
              <c:layout>
                <c:manualLayout>
                  <c:x val="6.2173705559532333E-2"/>
                  <c:y val="2.71132621542154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24671916010499"/>
                      <c:h val="0.39098857772660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6F-44E8-A25E-33E724687F42}"/>
                </c:ext>
              </c:extLst>
            </c:dLbl>
            <c:dLbl>
              <c:idx val="3"/>
              <c:layout>
                <c:manualLayout>
                  <c:x val="-0.17638701980434263"/>
                  <c:y val="0.108200392849297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53030303030302"/>
                      <c:h val="0.38765016046363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36F-44E8-A25E-33E724687F42}"/>
                </c:ext>
              </c:extLst>
            </c:dLbl>
            <c:dLbl>
              <c:idx val="4"/>
              <c:layout>
                <c:manualLayout>
                  <c:x val="-0.16107134335480791"/>
                  <c:y val="-0.25513301093304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EC-4042-BDA7-71AA16336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All mobile device/phone, no computer</c:v>
                </c:pt>
                <c:pt idx="1">
                  <c:v>Mostly phone, some computer</c:v>
                </c:pt>
                <c:pt idx="2">
                  <c:v>Split between phone and computer</c:v>
                </c:pt>
                <c:pt idx="3">
                  <c:v>Some phone, mostly computer</c:v>
                </c:pt>
                <c:pt idx="4">
                  <c:v>No phone, all computer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0.18700787401574803</c:v>
                </c:pt>
                <c:pt idx="1">
                  <c:v>0.18307086614173229</c:v>
                </c:pt>
                <c:pt idx="2">
                  <c:v>0.20866141732283464</c:v>
                </c:pt>
                <c:pt idx="3">
                  <c:v>0.17322834645669291</c:v>
                </c:pt>
                <c:pt idx="4">
                  <c:v>0.24803149606299213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6F-44E8-A25E-33E724687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8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857254901960785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A90-4C3E-AE43-56A250BEBE28}"/>
              </c:ext>
            </c:extLst>
          </c:dPt>
          <c:dPt>
            <c:idx val="1"/>
            <c:bubble3D val="0"/>
            <c:explosion val="3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A90-4C3E-AE43-56A250BEBE28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A90-4C3E-AE43-56A250BEBE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A90-4C3E-AE43-56A250BEBE28}"/>
              </c:ext>
            </c:extLst>
          </c:dPt>
          <c:dLbls>
            <c:dLbl>
              <c:idx val="0"/>
              <c:layout>
                <c:manualLayout>
                  <c:x val="0.19146224051539013"/>
                  <c:y val="-0.159532423516391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16809830589355"/>
                      <c:h val="0.351378100049976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90-4C3E-AE43-56A250BEBE28}"/>
                </c:ext>
              </c:extLst>
            </c:dLbl>
            <c:dLbl>
              <c:idx val="1"/>
              <c:layout>
                <c:manualLayout>
                  <c:x val="7.1863278453829574E-2"/>
                  <c:y val="0.129486027506282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35958005249343"/>
                      <c:h val="0.24249445854492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90-4C3E-AE43-56A250BEBE28}"/>
                </c:ext>
              </c:extLst>
            </c:dLbl>
            <c:dLbl>
              <c:idx val="2"/>
              <c:layout>
                <c:manualLayout>
                  <c:x val="-0.18521647578143652"/>
                  <c:y val="-0.132849540768521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24671916010496"/>
                      <c:h val="0.22289298218984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A90-4C3E-AE43-56A250BEBE28}"/>
                </c:ext>
              </c:extLst>
            </c:dLbl>
            <c:dLbl>
              <c:idx val="3"/>
              <c:layout>
                <c:manualLayout>
                  <c:x val="-0.11123550465282754"/>
                  <c:y val="-9.48926816074074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53030303030302"/>
                      <c:h val="0.21955455304479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90-4C3E-AE43-56A250BEBE28}"/>
                </c:ext>
              </c:extLst>
            </c:dLbl>
            <c:dLbl>
              <c:idx val="4"/>
              <c:layout>
                <c:manualLayout>
                  <c:x val="-0.16107134335480791"/>
                  <c:y val="-0.25513301093304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90-4C3E-AE43-56A250BEB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often</c:v>
                </c:pt>
                <c:pt idx="1">
                  <c:v>Yes, sometimes</c:v>
                </c:pt>
                <c:pt idx="2">
                  <c:v>Rarely</c:v>
                </c:pt>
                <c:pt idx="3">
                  <c:v>Never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0.25714285714285712</c:v>
                </c:pt>
                <c:pt idx="1">
                  <c:v>0.45714285714285713</c:v>
                </c:pt>
                <c:pt idx="2">
                  <c:v>0.17142857142857143</c:v>
                </c:pt>
                <c:pt idx="3">
                  <c:v>0.11428571428571428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90-4C3E-AE43-56A250BEB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763442378677318"/>
          <c:y val="0.18140599231867538"/>
          <c:w val="0.62330336533835218"/>
          <c:h val="0.79290362925987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interested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Downloadable badge “Proud Member of MSSNY” for e-mail signature/accounts</c:v>
                </c:pt>
                <c:pt idx="1">
                  <c:v>Online community to share challenges/solutions with peers</c:v>
                </c:pt>
                <c:pt idx="2">
                  <c:v>Mentor to exchange career advice</c:v>
                </c:pt>
                <c:pt idx="3">
                  <c:v>Mentee to exchange career advice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4.6204620462046202E-2</c:v>
                </c:pt>
                <c:pt idx="1">
                  <c:v>5.9602649006622516E-2</c:v>
                </c:pt>
                <c:pt idx="2">
                  <c:v>5.7823129251700682E-2</c:v>
                </c:pt>
                <c:pt idx="3">
                  <c:v>6.6445182724252497E-2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F-428A-9898-85EF8E6A29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interested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Downloadable badge “Proud Member of MSSNY” for e-mail signature/accounts</c:v>
                </c:pt>
                <c:pt idx="1">
                  <c:v>Online community to share challenges/solutions with peers</c:v>
                </c:pt>
                <c:pt idx="2">
                  <c:v>Mentor to exchange career advice</c:v>
                </c:pt>
                <c:pt idx="3">
                  <c:v>Mentee to exchange career advice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0.12211221122112212</c:v>
                </c:pt>
                <c:pt idx="1">
                  <c:v>0.16225165562913907</c:v>
                </c:pt>
                <c:pt idx="2">
                  <c:v>9.013605442176871E-2</c:v>
                </c:pt>
                <c:pt idx="3">
                  <c:v>8.4717607973421927E-2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F-428A-9898-85EF8E6A29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interested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Downloadable badge “Proud Member of MSSNY” for e-mail signature/accounts</c:v>
                </c:pt>
                <c:pt idx="1">
                  <c:v>Online community to share challenges/solutions with peers</c:v>
                </c:pt>
                <c:pt idx="2">
                  <c:v>Mentor to exchange career advice</c:v>
                </c:pt>
                <c:pt idx="3">
                  <c:v>Mentee to exchange career advice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0.24917491749174916</c:v>
                </c:pt>
                <c:pt idx="1">
                  <c:v>0.38907284768211919</c:v>
                </c:pt>
                <c:pt idx="2">
                  <c:v>0.31462585034013607</c:v>
                </c:pt>
                <c:pt idx="3">
                  <c:v>0.17774086378737541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5F-428A-9898-85EF8E6A29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interested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5F-428A-9898-85EF8E6A29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5F-428A-9898-85EF8E6A29D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5F-428A-9898-85EF8E6A29D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5F-428A-9898-85EF8E6A29D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F-428A-9898-85EF8E6A29D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F-428A-9898-85EF8E6A29D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5F-428A-9898-85EF8E6A29D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5F-428A-9898-85EF8E6A29D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5F-428A-9898-85EF8E6A29D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5F-428A-9898-85EF8E6A29D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5F-428A-9898-85EF8E6A29D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5F-428A-9898-85EF8E6A29D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45F-428A-9898-85EF8E6A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Downloadable badge “Proud Member of MSSNY” for e-mail signature/accounts</c:v>
                </c:pt>
                <c:pt idx="1">
                  <c:v>Online community to share challenges/solutions with peers</c:v>
                </c:pt>
                <c:pt idx="2">
                  <c:v>Mentor to exchange career advice</c:v>
                </c:pt>
                <c:pt idx="3">
                  <c:v>Mentee to exchange career advice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0.58250825082508251</c:v>
                </c:pt>
                <c:pt idx="1">
                  <c:v>0.38907284768211919</c:v>
                </c:pt>
                <c:pt idx="2">
                  <c:v>0.5374149659863946</c:v>
                </c:pt>
                <c:pt idx="3">
                  <c:v>0.67109634551495012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F-428A-9898-85EF8E6A2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5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27688517392392864"/>
          <c:y val="3.6657849007736665E-2"/>
          <c:w val="0.69796278869814177"/>
          <c:h val="0.13940276040686672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5029475560954"/>
          <c:y val="0.16868628263572319"/>
          <c:w val="0.64838754901901474"/>
          <c:h val="0.80562301422848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Knew it existed w/how it works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Physicians Payment and Practice service to help you navigate denied insurance claims</c:v>
                </c:pt>
                <c:pt idx="1">
                  <c:v>A service to make it easier to send letters and tweets to the Governor and legislators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0.18574108818011256</c:v>
                </c:pt>
                <c:pt idx="1">
                  <c:v>0.11795774647887323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4-4CA9-9856-8DE9FA080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participated/used it before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Physicians Payment and Practice service to help you navigate denied insurance claims</c:v>
                </c:pt>
                <c:pt idx="1">
                  <c:v>A service to make it easier to send letters and tweets to the Governor and legislators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0.1050656660412758</c:v>
                </c:pt>
                <c:pt idx="1">
                  <c:v>0.40669014084507044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4-4CA9-9856-8DE9FA080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Knew it existed w/o knowing many details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4-4CA9-9856-8DE9FA0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Physicians Payment and Practice service to help you navigate denied insurance claims</c:v>
                </c:pt>
                <c:pt idx="1">
                  <c:v>A service to make it easier to send letters and tweets to the Governor and legislators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0.70919324577861165</c:v>
                </c:pt>
                <c:pt idx="1">
                  <c:v>0.47535211267605632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04-4CA9-9856-8DE9FA080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5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1.3223998616400043E-2"/>
          <c:y val="0"/>
          <c:w val="0.97760328859512657"/>
          <c:h val="0.16896256389004005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5048118985129"/>
          <c:y val="4.850235246415615E-3"/>
          <c:w val="0.79861643897076973"/>
          <c:h val="0.96295108730209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Student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Other state medical societies</c:v>
                </c:pt>
                <c:pt idx="2">
                  <c:v>Specialty assns.</c:v>
                </c:pt>
                <c:pt idx="3">
                  <c:v>AMA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0.17499999999999999</c:v>
                </c:pt>
                <c:pt idx="1">
                  <c:v>7.4999999999999997E-2</c:v>
                </c:pt>
                <c:pt idx="2">
                  <c:v>0.45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1-4A45-8A2F-6061A92FB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5"/>
              <c:layout>
                <c:manualLayout>
                  <c:x val="-2.5116611780936866E-3"/>
                  <c:y val="-1.03677805452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41-4A45-8A2F-6061A92FB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Other state medical societies</c:v>
                </c:pt>
                <c:pt idx="2">
                  <c:v>Specialty assns.</c:v>
                </c:pt>
                <c:pt idx="3">
                  <c:v>AMA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0.26666666666666666</c:v>
                </c:pt>
                <c:pt idx="1">
                  <c:v>4.3333333333333335E-2</c:v>
                </c:pt>
                <c:pt idx="2">
                  <c:v>0.7533333333333333</c:v>
                </c:pt>
                <c:pt idx="3">
                  <c:v>0.15333333333333332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41-4A45-8A2F-6061A92FB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Other state medical societies</c:v>
                </c:pt>
                <c:pt idx="2">
                  <c:v>Specialty assns.</c:v>
                </c:pt>
                <c:pt idx="3">
                  <c:v>AMA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0.28205128205128205</c:v>
                </c:pt>
                <c:pt idx="1">
                  <c:v>0.10897435897435898</c:v>
                </c:pt>
                <c:pt idx="2">
                  <c:v>0.69551282051282048</c:v>
                </c:pt>
                <c:pt idx="3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3-46A5-92ED-23F75001F8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Other state medical societies</c:v>
                </c:pt>
                <c:pt idx="2">
                  <c:v>Specialty assns.</c:v>
                </c:pt>
                <c:pt idx="3">
                  <c:v>AMA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0.20168067226890757</c:v>
                </c:pt>
                <c:pt idx="1">
                  <c:v>7.7731092436974791E-2</c:v>
                </c:pt>
                <c:pt idx="2">
                  <c:v>0.80252100840336138</c:v>
                </c:pt>
                <c:pt idx="3">
                  <c:v>0.47478991596638653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3-46A5-92ED-23F75001F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7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412937164905669"/>
          <c:y val="0.51692086195725251"/>
          <c:w val="0.18549397671444912"/>
          <c:h val="0.26207338203194197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8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45679012345678E-2"/>
          <c:y val="0"/>
          <c:w val="0.9857254901960785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AD8-4679-BA5A-01A7961E3EF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AD8-4679-BA5A-01A7961E3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AD8-4679-BA5A-01A7961E3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AD8-4679-BA5A-01A7961E3EFC}"/>
              </c:ext>
            </c:extLst>
          </c:dPt>
          <c:dLbls>
            <c:dLbl>
              <c:idx val="0"/>
              <c:layout>
                <c:manualLayout>
                  <c:x val="0.18626000453646999"/>
                  <c:y val="0.189363837480136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6812481773111"/>
                      <c:h val="0.27303092899354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8-4679-BA5A-01A7961E3EFC}"/>
                </c:ext>
              </c:extLst>
            </c:dLbl>
            <c:dLbl>
              <c:idx val="1"/>
              <c:layout>
                <c:manualLayout>
                  <c:x val="-0.12056170713035877"/>
                  <c:y val="-0.151974520355743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82297134733158"/>
                      <c:h val="0.253351239852792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8-4679-BA5A-01A7961E3EFC}"/>
                </c:ext>
              </c:extLst>
            </c:dLbl>
            <c:dLbl>
              <c:idx val="2"/>
              <c:layout>
                <c:manualLayout>
                  <c:x val="-0.19472363303646512"/>
                  <c:y val="-0.294450481430868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24669181977252"/>
                      <c:h val="0.21486925864117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D8-4679-BA5A-01A7961E3EFC}"/>
                </c:ext>
              </c:extLst>
            </c:dLbl>
            <c:dLbl>
              <c:idx val="3"/>
              <c:layout>
                <c:manualLayout>
                  <c:x val="-0.12032642764314661"/>
                  <c:y val="-0.110775463022401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D8-4679-BA5A-01A7961E3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0.77104377104377109</c:v>
                </c:pt>
                <c:pt idx="1">
                  <c:v>0.22895622895622897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D8-4679-BA5A-01A7961E3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7299232749394"/>
          <c:y val="0.20579088232961013"/>
          <c:w val="0.81230945106030639"/>
          <c:h val="0.792584028157351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MSSNY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Medical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0.2413793103448276</c:v>
                </c:pt>
                <c:pt idx="1">
                  <c:v>0.14285714285714285</c:v>
                </c:pt>
                <c:pt idx="2">
                  <c:v>0.14634146341463414</c:v>
                </c:pt>
                <c:pt idx="3">
                  <c:v>0.19518072289156627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8-4D3A-A0CB-3AFB1B0A2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preference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Medical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0.51724137931034486</c:v>
                </c:pt>
                <c:pt idx="1">
                  <c:v>0.47619047619047616</c:v>
                </c:pt>
                <c:pt idx="2">
                  <c:v>0.21951219512195122</c:v>
                </c:pt>
                <c:pt idx="3">
                  <c:v>0.20240963855421687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58-4D3A-A0CB-3AFB1B0A2A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association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58-4D3A-A0CB-3AFB1B0A2A75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58-4D3A-A0CB-3AFB1B0A2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Medical Student</c:v>
                </c:pt>
                <c:pt idx="1">
                  <c:v>Never</c:v>
                </c:pt>
                <c:pt idx="2">
                  <c:v>Former</c:v>
                </c:pt>
                <c:pt idx="3">
                  <c:v>Current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0.2413793103448276</c:v>
                </c:pt>
                <c:pt idx="1">
                  <c:v>0.38095238095238093</c:v>
                </c:pt>
                <c:pt idx="2">
                  <c:v>0.63414634146341464</c:v>
                </c:pt>
                <c:pt idx="3">
                  <c:v>0.60240963855421692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58-4D3A-A0CB-3AFB1B0A2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6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13999629032702773"/>
          <c:y val="4.4954833269401917E-2"/>
          <c:w val="0.44694541015698436"/>
          <c:h val="0.1651489746885924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70015549318743"/>
          <c:y val="1.6593968547675593E-2"/>
          <c:w val="0.58343324947340369"/>
          <c:h val="0.98173122345854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I sold my private practice and started working in another setting</c:v>
                </c:pt>
                <c:pt idx="2">
                  <c:v>I sold my private practice and continued staffing my practice under new ownership</c:v>
                </c:pt>
                <c:pt idx="3">
                  <c:v>Total net revenue has increased in my practice/unit</c:v>
                </c:pt>
                <c:pt idx="4">
                  <c:v>Total patient volume has decreased </c:v>
                </c:pt>
                <c:pt idx="5">
                  <c:v>Total net revenue has decreased </c:v>
                </c:pt>
                <c:pt idx="6">
                  <c:v>Total patient volume increased in my practice/unit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0.20363636363636364</c:v>
                </c:pt>
                <c:pt idx="1">
                  <c:v>1.090909090909091E-2</c:v>
                </c:pt>
                <c:pt idx="2">
                  <c:v>1.4545454545454545E-2</c:v>
                </c:pt>
                <c:pt idx="3">
                  <c:v>0.15272727272727274</c:v>
                </c:pt>
                <c:pt idx="4">
                  <c:v>0.20727272727272728</c:v>
                </c:pt>
                <c:pt idx="5">
                  <c:v>0.29454545454545455</c:v>
                </c:pt>
                <c:pt idx="6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4-429D-92F6-DA4C9F663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I sold my private practice and started working in another setting</c:v>
                </c:pt>
                <c:pt idx="2">
                  <c:v>I sold my private practice and continued staffing my practice under new ownership</c:v>
                </c:pt>
                <c:pt idx="3">
                  <c:v>Total net revenue has increased in my practice/unit</c:v>
                </c:pt>
                <c:pt idx="4">
                  <c:v>Total patient volume has decreased </c:v>
                </c:pt>
                <c:pt idx="5">
                  <c:v>Total net revenue has decreased </c:v>
                </c:pt>
                <c:pt idx="6">
                  <c:v>Total patient volume increased in my practice/unit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0.19631901840490798</c:v>
                </c:pt>
                <c:pt idx="1">
                  <c:v>6.1349693251533742E-2</c:v>
                </c:pt>
                <c:pt idx="2">
                  <c:v>6.7484662576687116E-2</c:v>
                </c:pt>
                <c:pt idx="3">
                  <c:v>0.13190184049079753</c:v>
                </c:pt>
                <c:pt idx="4">
                  <c:v>0.254601226993865</c:v>
                </c:pt>
                <c:pt idx="5">
                  <c:v>0.40490797546012269</c:v>
                </c:pt>
                <c:pt idx="6">
                  <c:v>0.40184049079754602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4-429D-92F6-DA4C9F663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I sold my private practice and started working in another setting</c:v>
                </c:pt>
                <c:pt idx="2">
                  <c:v>I sold my private practice and continued staffing my practice under new ownership</c:v>
                </c:pt>
                <c:pt idx="3">
                  <c:v>Total net revenue has increased in my practice/unit</c:v>
                </c:pt>
                <c:pt idx="4">
                  <c:v>Total patient volume has decreased </c:v>
                </c:pt>
                <c:pt idx="5">
                  <c:v>Total net revenue has decreased </c:v>
                </c:pt>
                <c:pt idx="6">
                  <c:v>Total patient volume increased in my practice/unit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0.21784232365145229</c:v>
                </c:pt>
                <c:pt idx="1">
                  <c:v>4.7717842323651449E-2</c:v>
                </c:pt>
                <c:pt idx="2">
                  <c:v>4.9792531120331947E-2</c:v>
                </c:pt>
                <c:pt idx="3">
                  <c:v>0.17012448132780084</c:v>
                </c:pt>
                <c:pt idx="4">
                  <c:v>0.26141078838174275</c:v>
                </c:pt>
                <c:pt idx="5">
                  <c:v>0.42738589211618255</c:v>
                </c:pt>
                <c:pt idx="6">
                  <c:v>0.46473029045643155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8DC-81CA-9F31B3A5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22627200"/>
        <c:axId val="122628736"/>
      </c:barChart>
      <c:catAx>
        <c:axId val="12262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800">
                <a:latin typeface="Arial Narrow" panose="020B0606020202030204" pitchFamily="34" charset="0"/>
              </a:defRPr>
            </a:pPr>
            <a:endParaRPr lang="en-US"/>
          </a:p>
        </c:txPr>
        <c:crossAx val="122628736"/>
        <c:crosses val="autoZero"/>
        <c:auto val="1"/>
        <c:lblAlgn val="ctr"/>
        <c:lblOffset val="100"/>
        <c:noMultiLvlLbl val="0"/>
      </c:catAx>
      <c:valAx>
        <c:axId val="122628736"/>
        <c:scaling>
          <c:orientation val="minMax"/>
          <c:max val="0.60000000000000009"/>
        </c:scaling>
        <c:delete val="1"/>
        <c:axPos val="b"/>
        <c:numFmt formatCode="0%" sourceLinked="0"/>
        <c:majorTickMark val="out"/>
        <c:minorTickMark val="none"/>
        <c:tickLblPos val="nextTo"/>
        <c:crossAx val="122627200"/>
        <c:crosses val="autoZero"/>
        <c:crossBetween val="between"/>
        <c:majorUnit val="0.60000000000000009"/>
      </c:valAx>
    </c:plotArea>
    <c:legend>
      <c:legendPos val="r"/>
      <c:layout>
        <c:manualLayout>
          <c:xMode val="edge"/>
          <c:yMode val="edge"/>
          <c:x val="0.56960910299397505"/>
          <c:y val="0.62223977062486024"/>
          <c:w val="9.5062897321553499E-2"/>
          <c:h val="0.17604807847711998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8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45679012345678E-2"/>
          <c:y val="0"/>
          <c:w val="0.9857254901960785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AD8-4679-BA5A-01A7961E3EF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AD8-4679-BA5A-01A7961E3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AD8-4679-BA5A-01A7961E3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AD8-4679-BA5A-01A7961E3EFC}"/>
              </c:ext>
            </c:extLst>
          </c:dPt>
          <c:dLbls>
            <c:dLbl>
              <c:idx val="0"/>
              <c:layout>
                <c:manualLayout>
                  <c:x val="0.15128058066815725"/>
                  <c:y val="-0.234621156076121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6812481773111"/>
                      <c:h val="0.27303092899354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8-4679-BA5A-01A7961E3EFC}"/>
                </c:ext>
              </c:extLst>
            </c:dLbl>
            <c:dLbl>
              <c:idx val="1"/>
              <c:layout>
                <c:manualLayout>
                  <c:x val="-0.19875101260490588"/>
                  <c:y val="0.203191000525380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82297134733158"/>
                      <c:h val="0.253351239852792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8-4679-BA5A-01A7961E3EFC}"/>
                </c:ext>
              </c:extLst>
            </c:dLbl>
            <c:dLbl>
              <c:idx val="2"/>
              <c:layout>
                <c:manualLayout>
                  <c:x val="-0.19472363303646512"/>
                  <c:y val="-0.294450481430868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24669181977252"/>
                      <c:h val="0.21486925864117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D8-4679-BA5A-01A7961E3EFC}"/>
                </c:ext>
              </c:extLst>
            </c:dLbl>
            <c:dLbl>
              <c:idx val="3"/>
              <c:layout>
                <c:manualLayout>
                  <c:x val="-0.12032642764314661"/>
                  <c:y val="-0.110775463022401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D8-4679-BA5A-01A7961E3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0.33166833166833165</c:v>
                </c:pt>
                <c:pt idx="1">
                  <c:v>0.66633366633366631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D8-4679-BA5A-01A7961E3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80256302712099E-2"/>
          <c:y val="0.18140599231867538"/>
          <c:w val="0.90488913930732917"/>
          <c:h val="0.79290362925987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 entirely on my own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0.55102040816326525</c:v>
                </c:pt>
                <c:pt idx="1">
                  <c:v>0.54336734693877553</c:v>
                </c:pt>
                <c:pt idx="2">
                  <c:v>0.48613678373382624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2-4845-839A-877B522C04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Practice I own pays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7.4829931972789115E-2</c:v>
                </c:pt>
                <c:pt idx="1">
                  <c:v>0.14030612244897958</c:v>
                </c:pt>
                <c:pt idx="2">
                  <c:v>0.16635859519408502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2-4845-839A-877B522C04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Employer pays entirely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02-4845-839A-877B522C0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0.20748299319727892</c:v>
                </c:pt>
                <c:pt idx="1">
                  <c:v>0.17091836734693877</c:v>
                </c:pt>
                <c:pt idx="2">
                  <c:v>0.19963031423290203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02-4845-839A-877B522C04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Employer shares expenses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02-4845-839A-877B522C04F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02-4845-839A-877B522C04F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02-4845-839A-877B522C04F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02-4845-839A-877B522C04F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02-4845-839A-877B522C04F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02-4845-839A-877B522C04F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02-4845-839A-877B522C04F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02-4845-839A-877B522C04F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02-4845-839A-877B522C04F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02-4845-839A-877B522C04F4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02-4845-839A-877B522C04F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02-4845-839A-877B522C04F4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02-4845-839A-877B522C0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0.1360544217687075</c:v>
                </c:pt>
                <c:pt idx="1">
                  <c:v>9.438775510204081E-2</c:v>
                </c:pt>
                <c:pt idx="2">
                  <c:v>5.1756007393715345E-2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702-4845-839A-877B522C04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02-4845-839A-877B522C04F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02-4845-839A-877B522C04F4}"/>
                </c:ext>
              </c:extLst>
            </c:dLbl>
            <c:dLbl>
              <c:idx val="2"/>
              <c:layout>
                <c:manualLayout>
                  <c:x val="3.90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02-4845-839A-877B522C04F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02-4845-839A-877B522C0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3.0612244897959183E-2</c:v>
                </c:pt>
                <c:pt idx="1">
                  <c:v>5.1020408163265307E-2</c:v>
                </c:pt>
                <c:pt idx="2">
                  <c:v>9.6118299445471345E-2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702-4845-839A-877B522C0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6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1.1939969478147062E-2"/>
          <c:y val="3.6657849007736665E-2"/>
          <c:w val="0.98217368820882878"/>
          <c:h val="0.13940276040686672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Manhattan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84-4D4D-B71E-9676697C4A6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0.32386363636363635</c:v>
                </c:pt>
                <c:pt idx="1">
                  <c:v>0.21774193548387097</c:v>
                </c:pt>
                <c:pt idx="2">
                  <c:v>0.16710875331564987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84-4D4D-B71E-9676697C4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Nassau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7.3863636363636367E-2</c:v>
                </c:pt>
                <c:pt idx="1">
                  <c:v>8.7096774193548387E-2</c:v>
                </c:pt>
                <c:pt idx="2">
                  <c:v>0.12466843501326259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4-4D4D-B71E-9676697C4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Kings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7.575757575757576E-2</c:v>
                </c:pt>
                <c:pt idx="1">
                  <c:v>7.9032258064516123E-2</c:v>
                </c:pt>
                <c:pt idx="2">
                  <c:v>7.9575596816976124E-2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84-4D4D-B71E-9676697C4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Westchester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84-4D4D-B71E-9676697C4A6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4-4D4D-B71E-9676697C4A6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4-4D4D-B71E-9676697C4A6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4-4D4D-B71E-9676697C4A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4-4D4D-B71E-9676697C4A6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4-4D4D-B71E-9676697C4A6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4-4D4D-B71E-9676697C4A69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4-4D4D-B71E-9676697C4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9.0909090909090912E-2</c:v>
                </c:pt>
                <c:pt idx="1">
                  <c:v>5.8064516129032261E-2</c:v>
                </c:pt>
                <c:pt idx="2">
                  <c:v>6.1007957559681698E-2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84-4D4D-B71E-9676697C4A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Suffolk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84-4D4D-B71E-9676697C4A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84-4D4D-B71E-9676697C4A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7-489B-8ED7-E3CC02C25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3.0303030303030304E-2</c:v>
                </c:pt>
                <c:pt idx="1">
                  <c:v>6.6129032258064518E-2</c:v>
                </c:pt>
                <c:pt idx="2">
                  <c:v>9.1511936339522551E-2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84-4D4D-B71E-9676697C4A6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Monroe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8.7121212121212127E-2</c:v>
                </c:pt>
                <c:pt idx="1">
                  <c:v>5.4838709677419356E-2</c:v>
                </c:pt>
                <c:pt idx="2">
                  <c:v>5.7029177718832889E-2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84-4D4D-B71E-9676697C4A6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Queens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4.924242424242424E-2</c:v>
                </c:pt>
                <c:pt idx="1">
                  <c:v>5.4838709677419356E-2</c:v>
                </c:pt>
                <c:pt idx="2">
                  <c:v>5.5702917771883291E-2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7-489B-8ED7-E3CC02C25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8.6234198832165807E-2"/>
          <c:y val="6.4567936002922793E-2"/>
          <c:w val="0.75491646929872591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5195120501342"/>
          <c:y val="0.2871305592132804"/>
          <c:w val="0.87635641573562184"/>
          <c:h val="0.70602141862217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NYC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2-401F-B785-2B15C363CD0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2-401F-B785-2B15C363C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0.49619771863117873</c:v>
                </c:pt>
                <c:pt idx="1">
                  <c:v>0.38834951456310679</c:v>
                </c:pt>
                <c:pt idx="2">
                  <c:v>0.33994708994708994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2-401F-B785-2B15C363CD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 Island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0.10646387832699619</c:v>
                </c:pt>
                <c:pt idx="1">
                  <c:v>0.15048543689320387</c:v>
                </c:pt>
                <c:pt idx="2">
                  <c:v>0.21164021164021163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32-401F-B785-2B15C363CD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Upstate NYC area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32-401F-B785-2B15C363C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0.15019011406844107</c:v>
                </c:pt>
                <c:pt idx="1">
                  <c:v>0.12459546925566344</c:v>
                </c:pt>
                <c:pt idx="2">
                  <c:v>0.10714285714285714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32-401F-B785-2B15C363CD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Buffalo/Rochester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32-401F-B785-2B15C363CD0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2-401F-B785-2B15C363CD0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32-401F-B785-2B15C363CD0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32-401F-B785-2B15C363CD0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32-401F-B785-2B15C363CD0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32-401F-B785-2B15C363CD0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32-401F-B785-2B15C363CD0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32-401F-B785-2B15C363CD0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32-401F-B785-2B15C363CD0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32-401F-B785-2B15C363C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0.14638783269961977</c:v>
                </c:pt>
                <c:pt idx="1">
                  <c:v>0.10517799352750809</c:v>
                </c:pt>
                <c:pt idx="2">
                  <c:v>0.11507936507936507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32-401F-B785-2B15C363CD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Syracuse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32-401F-B785-2B15C363CD0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32-401F-B785-2B15C363CD0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32-401F-B785-2B15C363C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2.2813688212927757E-2</c:v>
                </c:pt>
                <c:pt idx="1">
                  <c:v>5.0161812297734629E-2</c:v>
                </c:pt>
                <c:pt idx="2">
                  <c:v>6.2169312169312166E-2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32-401F-B785-2B15C363CD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Albany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3.4220532319391636E-2</c:v>
                </c:pt>
                <c:pt idx="1">
                  <c:v>8.5760517799352745E-2</c:v>
                </c:pt>
                <c:pt idx="2">
                  <c:v>6.2169312169312166E-2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132-401F-B785-2B15C363CD0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Former</c:v>
                </c:pt>
                <c:pt idx="2">
                  <c:v>Current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4.3726235741444866E-2</c:v>
                </c:pt>
                <c:pt idx="1">
                  <c:v>9.5469255663430425E-2</c:v>
                </c:pt>
                <c:pt idx="2">
                  <c:v>0.10185185185185185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132-401F-B785-2B15C363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19527680"/>
        <c:axId val="122618240"/>
        <c:extLst/>
      </c:barChart>
      <c:catAx>
        <c:axId val="11952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r">
              <a:defRPr sz="1800"/>
            </a:pPr>
            <a:endParaRPr lang="en-US"/>
          </a:p>
        </c:txPr>
        <c:crossAx val="122618240"/>
        <c:crosses val="autoZero"/>
        <c:auto val="1"/>
        <c:lblAlgn val="ctr"/>
        <c:lblOffset val="100"/>
        <c:noMultiLvlLbl val="0"/>
      </c:catAx>
      <c:valAx>
        <c:axId val="122618240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95276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8.6234198832165807E-2"/>
          <c:y val="6.4567936002922793E-2"/>
          <c:w val="0.90193342364806872"/>
          <c:h val="0.253081495802284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39117726916996"/>
          <c:y val="0"/>
          <c:w val="0.60854163006500461"/>
          <c:h val="0.99906006067423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Age</c:v>
                </c:pt>
                <c:pt idx="1">
                  <c:v>Years as leader of county medical society</c:v>
                </c:pt>
                <c:pt idx="2">
                  <c:v>Years a member of MSSNY</c:v>
                </c:pt>
                <c:pt idx="3">
                  <c:v>Years served as a volunteer for MSSNY</c:v>
                </c:pt>
                <c:pt idx="4">
                  <c:v>Years worked in current practice</c:v>
                </c:pt>
                <c:pt idx="5">
                  <c:v>Years practiced in New York</c:v>
                </c:pt>
                <c:pt idx="6">
                  <c:v>Years ago completed medical training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63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  <c:pt idx="4">
                  <c:v>18</c:v>
                </c:pt>
                <c:pt idx="5">
                  <c:v>26</c:v>
                </c:pt>
                <c:pt idx="6">
                  <c:v>33.900000000000091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E-4AC5-B32C-63BEA65CF8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Age</c:v>
                </c:pt>
                <c:pt idx="1">
                  <c:v>Years as leader of county medical society</c:v>
                </c:pt>
                <c:pt idx="2">
                  <c:v>Years a member of MSSNY</c:v>
                </c:pt>
                <c:pt idx="3">
                  <c:v>Years served as a volunteer for MSSNY</c:v>
                </c:pt>
                <c:pt idx="4">
                  <c:v>Years worked in current practice</c:v>
                </c:pt>
                <c:pt idx="5">
                  <c:v>Years practiced in New York</c:v>
                </c:pt>
                <c:pt idx="6">
                  <c:v>Years ago completed medical training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61.246099647710118</c:v>
                </c:pt>
                <c:pt idx="1">
                  <c:v>12.862385321100918</c:v>
                </c:pt>
                <c:pt idx="2">
                  <c:v>18.33920704845815</c:v>
                </c:pt>
                <c:pt idx="3">
                  <c:v>12.746341463414634</c:v>
                </c:pt>
                <c:pt idx="4">
                  <c:v>19.488272921108742</c:v>
                </c:pt>
                <c:pt idx="5">
                  <c:v>26.281120331950209</c:v>
                </c:pt>
                <c:pt idx="6">
                  <c:v>32.181311475409984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E-4AC5-B32C-63BEA65CF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15849088"/>
        <c:axId val="115850624"/>
      </c:barChart>
      <c:catAx>
        <c:axId val="11584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 algn="r">
              <a:defRPr sz="1600" b="0"/>
            </a:pPr>
            <a:endParaRPr lang="en-US"/>
          </a:p>
        </c:txPr>
        <c:crossAx val="115850624"/>
        <c:crosses val="autoZero"/>
        <c:auto val="1"/>
        <c:lblAlgn val="ctr"/>
        <c:lblOffset val="100"/>
        <c:noMultiLvlLbl val="0"/>
      </c:catAx>
      <c:valAx>
        <c:axId val="115850624"/>
        <c:scaling>
          <c:orientation val="minMax"/>
          <c:max val="70"/>
          <c:min val="0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15849088"/>
        <c:crosses val="autoZero"/>
        <c:crossBetween val="between"/>
        <c:majorUnit val="167"/>
      </c:valAx>
    </c:plotArea>
    <c:legend>
      <c:legendPos val="r"/>
      <c:layout>
        <c:manualLayout>
          <c:xMode val="edge"/>
          <c:yMode val="edge"/>
          <c:x val="0.60541640712760803"/>
          <c:y val="0.67139514916107557"/>
          <c:w val="0.11216898668916385"/>
          <c:h val="0.16693559135937211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modernComment_6B0_C01E81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19AD76-2920-4B54-AF02-3B16055BC019}" authorId="{E5CEC252-4EEE-7798-B30F-AC2D618BB87C}" created="2023-01-03T17:53:25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23224736" sldId="1712"/>
      <ac:spMk id="8" creationId="{A972F674-F7C9-02F6-30BE-F7B6B8B78766}"/>
      <ac:txMk cp="0" len="9">
        <ac:context len="10" hash="2153858823"/>
      </ac:txMk>
    </ac:txMkLst>
    <p188:txBody>
      <a:bodyPr/>
      <a:lstStyle/>
      <a:p>
        <a:r>
          <a:rPr lang="en-US"/>
          <a:t>Ugh - I knew this but here is the data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9753-5F31-43D9-9122-936D558EED49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D38FA-F381-437E-B407-2A5D0AA23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1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893" y="0"/>
            <a:ext cx="240830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3581400"/>
            <a:ext cx="416052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60320" y="1447800"/>
            <a:ext cx="416052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762138" y="6426202"/>
            <a:ext cx="2960369" cy="126999"/>
          </a:xfrm>
        </p:spPr>
        <p:txBody>
          <a:bodyPr/>
          <a:lstStyle/>
          <a:p>
            <a:pPr>
              <a:defRPr/>
            </a:pPr>
            <a:fld id="{2BF10622-87DA-4C03-A1AF-072BD8F15C89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735725" y="6400800"/>
            <a:ext cx="48006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E9B7F5-D68E-4D7C-85C0-D0F53F4E7507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760471" y="6296248"/>
            <a:ext cx="2962036" cy="152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A4265-AD84-4A39-809F-26F47EB3EC39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44C35-BC11-4267-9339-8FC5E9A241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70D2C-9F4A-4F06-8DF4-7792E52AE522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98863-A765-4B12-8C15-AEA77E6B74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91F8-9A73-441A-9208-2F897371FB07}" type="datetime1">
              <a:rPr lang="en-US" smtClean="0"/>
              <a:t>1/17/2023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561070" y="0"/>
            <a:ext cx="64008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F85D-67D4-447F-A68C-5349DCBEC66A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79F6-8155-4741-A24D-709E1657E213}" type="datetime1">
              <a:rPr lang="en-US" smtClean="0"/>
              <a:t>1/17/2023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561070" y="0"/>
            <a:ext cx="64008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BEC7-D7E0-46F0-B459-DB4E8970EA12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40030" y="1752600"/>
            <a:ext cx="3920490" cy="5105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480561" y="1752600"/>
            <a:ext cx="4000499" cy="5105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240030" y="990600"/>
            <a:ext cx="392049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80560" y="990600"/>
            <a:ext cx="40005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0030" y="0"/>
            <a:ext cx="8561070" cy="838200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8C65-1F01-47C7-A1EE-1E935621FBEA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61070" y="0"/>
            <a:ext cx="64008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5BF1-4EFE-4ECD-8E6E-000731E75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91600" cy="571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DD29-BFD7-4ADA-9A3D-0CA740F2A523}" type="datetime1">
              <a:rPr lang="en-US" smtClean="0"/>
              <a:t>1/17/2023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561070" y="0"/>
            <a:ext cx="64008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B669-AB8A-414E-8320-3A05F5A63C65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8600" y="9906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30425"/>
            <a:ext cx="81597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886200"/>
            <a:ext cx="6721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6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5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457201"/>
            <a:ext cx="384048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BD926-CE52-461D-A801-807496403603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5118974" y="6296248"/>
            <a:ext cx="3042046" cy="1524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/>
              <a:t>MSSNY 2022 Survey of New York Physicians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3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5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1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0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95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21605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74638"/>
            <a:ext cx="6329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0" y="0"/>
            <a:ext cx="2408307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81778" y="6426202"/>
            <a:ext cx="2960369" cy="126999"/>
          </a:xfrm>
        </p:spPr>
        <p:txBody>
          <a:bodyPr/>
          <a:lstStyle/>
          <a:p>
            <a:pPr>
              <a:defRPr/>
            </a:pPr>
            <a:fld id="{E5BE1D44-5120-418C-84BE-BB3D189B1B75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322207" y="6400800"/>
            <a:ext cx="560070" cy="152400"/>
          </a:xfrm>
        </p:spPr>
        <p:txBody>
          <a:bodyPr/>
          <a:lstStyle/>
          <a:p>
            <a:pPr>
              <a:defRPr/>
            </a:pPr>
            <a:fld id="{D38B6DD5-1ED3-45E0-98BF-5EE24366385B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80111" y="6296248"/>
            <a:ext cx="2962036" cy="152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0060" y="1828800"/>
            <a:ext cx="336042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0061" y="3578224"/>
            <a:ext cx="336067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3429000"/>
            <a:ext cx="328041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57200"/>
            <a:ext cx="328041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20640" y="457201"/>
            <a:ext cx="296037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8158B-E907-49BF-A7AB-6B3F88F2FFCD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7567A3-9306-4BF7-BE4D-8962E15F6C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75238"/>
            <a:ext cx="376047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675288"/>
            <a:ext cx="376047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" y="3429000"/>
            <a:ext cx="376047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59" y="3840162"/>
            <a:ext cx="376047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20640" y="457201"/>
            <a:ext cx="296037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37DF7-8F76-4A83-BFD2-109FA203C55E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F75BF1-4EFE-4ECD-8E6E-000731E75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490" y="457200"/>
            <a:ext cx="416052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8A5C1-43A2-40CD-B287-E81C4DDB8D09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52490-DC16-420F-91D1-76C95715E7B2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11220-8774-461F-A070-948CF314AA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80" y="1676401"/>
            <a:ext cx="264033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76400"/>
            <a:ext cx="4935017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3552372"/>
            <a:ext cx="232029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9B2AA-16FF-4C5B-9A72-8ADE1CED1E45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532DB-DD96-4649-884A-4AB650FF7ABE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1" y="1676400"/>
            <a:ext cx="4931815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40680" y="1676400"/>
            <a:ext cx="264033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3552372"/>
            <a:ext cx="232029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FC9DEE-47B3-4331-9170-A1E7A8B815F4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D052F7-3684-45E0-B04E-1BA8A85169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264878" y="0"/>
            <a:ext cx="33632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40" y="457200"/>
            <a:ext cx="296037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457201"/>
            <a:ext cx="384048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61020" y="6400800"/>
            <a:ext cx="56007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120642" y="6426202"/>
            <a:ext cx="296036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F59917-8C59-4424-9CE6-9260FEAD3AE0}" type="datetime1">
              <a:rPr lang="en-US" smtClean="0"/>
              <a:t>1/17/2023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118974" y="6296248"/>
            <a:ext cx="296203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710" r:id="rId12"/>
    <p:sldLayoutId id="2147483711" r:id="rId13"/>
    <p:sldLayoutId id="2147483717" r:id="rId14"/>
    <p:sldLayoutId id="2147483712" r:id="rId1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219200"/>
            <a:ext cx="864235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224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86F33-0335-4F14-B0E9-A34751D31FD8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225" y="6356350"/>
            <a:ext cx="224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AB57-CD1A-4B07-92B4-378A2B323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microsoft.com/office/2018/10/relationships/comments" Target="../comments/modernComment_6B0_C01E81A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086" y="2928937"/>
            <a:ext cx="6198870" cy="2247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002060"/>
                </a:solidFill>
              </a:rPr>
              <a:t>MSSNY 2022 </a:t>
            </a:r>
            <a:br>
              <a:rPr lang="en-US" sz="4900" b="1" dirty="0">
                <a:solidFill>
                  <a:srgbClr val="002060"/>
                </a:solidFill>
              </a:rPr>
            </a:br>
            <a:r>
              <a:rPr lang="en-US" sz="4900" b="1" dirty="0">
                <a:solidFill>
                  <a:srgbClr val="002060"/>
                </a:solidFill>
              </a:rPr>
              <a:t>Survey Findings</a:t>
            </a: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3600" dirty="0"/>
            </a:b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838B599-4934-421E-8E53-095BE3656E78}"/>
              </a:ext>
            </a:extLst>
          </p:cNvPr>
          <p:cNvSpPr txBox="1">
            <a:spLocks/>
          </p:cNvSpPr>
          <p:nvPr/>
        </p:nvSpPr>
        <p:spPr>
          <a:xfrm>
            <a:off x="888036" y="36531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/>
                </a:solidFill>
              </a:rPr>
              <a:t>Whorton</a:t>
            </a:r>
            <a:r>
              <a:rPr lang="en-US" sz="3000" b="1" dirty="0">
                <a:solidFill>
                  <a:schemeClr val="tx1"/>
                </a:solidFill>
              </a:rPr>
              <a:t> Research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b="1" dirty="0"/>
              <a:t>January 12,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90665-6F94-8AC8-C9DD-0F7D701A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1" y="88439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38100" y="152400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Years Practiced in New York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6360658-8463-FE92-BBC2-4B014D41DB14}"/>
              </a:ext>
            </a:extLst>
          </p:cNvPr>
          <p:cNvGraphicFramePr>
            <a:graphicFrameLocks/>
          </p:cNvGraphicFramePr>
          <p:nvPr/>
        </p:nvGraphicFramePr>
        <p:xfrm>
          <a:off x="-18197" y="525783"/>
          <a:ext cx="9588690" cy="165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A191ED6-191E-C2ED-7E65-02D90AAB0526}"/>
              </a:ext>
            </a:extLst>
          </p:cNvPr>
          <p:cNvSpPr txBox="1">
            <a:spLocks/>
          </p:cNvSpPr>
          <p:nvPr/>
        </p:nvSpPr>
        <p:spPr>
          <a:xfrm>
            <a:off x="65892" y="2180379"/>
            <a:ext cx="9467850" cy="42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Years as a Member of MSSNY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663A395C-3E33-EAA6-3212-865210EB93C8}"/>
              </a:ext>
            </a:extLst>
          </p:cNvPr>
          <p:cNvGraphicFramePr>
            <a:graphicFrameLocks/>
          </p:cNvGraphicFramePr>
          <p:nvPr/>
        </p:nvGraphicFramePr>
        <p:xfrm>
          <a:off x="-35115" y="2458079"/>
          <a:ext cx="9588690" cy="175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32247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-68580" y="2234928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Timeframe of Anticipated Retirement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72F674-F7C9-02F6-30BE-F7B6B8B78766}"/>
              </a:ext>
            </a:extLst>
          </p:cNvPr>
          <p:cNvSpPr txBox="1">
            <a:spLocks/>
          </p:cNvSpPr>
          <p:nvPr/>
        </p:nvSpPr>
        <p:spPr>
          <a:xfrm>
            <a:off x="15240" y="4379391"/>
            <a:ext cx="9281160" cy="33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Race/Ethnicity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B15FE19A-0515-25E9-CFC1-EF75BC40DF3D}"/>
              </a:ext>
            </a:extLst>
          </p:cNvPr>
          <p:cNvGraphicFramePr>
            <a:graphicFrameLocks/>
          </p:cNvGraphicFramePr>
          <p:nvPr/>
        </p:nvGraphicFramePr>
        <p:xfrm>
          <a:off x="12510" y="4716643"/>
          <a:ext cx="9493440" cy="200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601BCA35-11DA-95A3-B570-A3CDE98D0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33907"/>
              </p:ext>
            </p:extLst>
          </p:nvPr>
        </p:nvGraphicFramePr>
        <p:xfrm>
          <a:off x="107760" y="2372022"/>
          <a:ext cx="9493440" cy="200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D28DF2D-B03E-E03B-2FDD-240505879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64868"/>
              </p:ext>
            </p:extLst>
          </p:nvPr>
        </p:nvGraphicFramePr>
        <p:xfrm>
          <a:off x="82878" y="473611"/>
          <a:ext cx="9493440" cy="176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B53F4E0-CE0D-FD0F-E91F-77B748A545B2}"/>
              </a:ext>
            </a:extLst>
          </p:cNvPr>
          <p:cNvSpPr txBox="1">
            <a:spLocks/>
          </p:cNvSpPr>
          <p:nvPr/>
        </p:nvSpPr>
        <p:spPr>
          <a:xfrm>
            <a:off x="51931" y="165477"/>
            <a:ext cx="9272461" cy="33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 Range</a:t>
            </a:r>
          </a:p>
        </p:txBody>
      </p:sp>
    </p:spTree>
    <p:extLst>
      <p:ext uri="{BB962C8B-B14F-4D97-AF65-F5344CB8AC3E}">
        <p14:creationId xmlns:p14="http://schemas.microsoft.com/office/powerpoint/2010/main" val="74992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748" y="2928937"/>
            <a:ext cx="6198870" cy="2247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Membership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Activity</a:t>
            </a:r>
            <a:endParaRPr lang="en-US" sz="49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09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Most Important Reasons why you Originally Joined MSSNY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890411"/>
              </p:ext>
            </p:extLst>
          </p:nvPr>
        </p:nvGraphicFramePr>
        <p:xfrm>
          <a:off x="26505" y="509529"/>
          <a:ext cx="9574696" cy="632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9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Single Most Important Reasons why you Hold/Held Membership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536803"/>
              </p:ext>
            </p:extLst>
          </p:nvPr>
        </p:nvGraphicFramePr>
        <p:xfrm>
          <a:off x="26505" y="509529"/>
          <a:ext cx="9574696" cy="619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95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21308"/>
              </p:ext>
            </p:extLst>
          </p:nvPr>
        </p:nvGraphicFramePr>
        <p:xfrm>
          <a:off x="-304800" y="533283"/>
          <a:ext cx="10134600" cy="625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Been Active in MSSNY Past Five Years, Current/Former Members</a:t>
            </a:r>
          </a:p>
        </p:txBody>
      </p:sp>
    </p:spTree>
    <p:extLst>
      <p:ext uri="{BB962C8B-B14F-4D97-AF65-F5344CB8AC3E}">
        <p14:creationId xmlns:p14="http://schemas.microsoft.com/office/powerpoint/2010/main" val="159316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Been Active in MSSNY Past Five Years, Never Members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20841"/>
              </p:ext>
            </p:extLst>
          </p:nvPr>
        </p:nvGraphicFramePr>
        <p:xfrm>
          <a:off x="-95250" y="533283"/>
          <a:ext cx="9601200" cy="320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51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38100" y="152400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What Do/Did you Value Most about MSSNY Membership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191ED6-191E-C2ED-7E65-02D90AAB0526}"/>
              </a:ext>
            </a:extLst>
          </p:cNvPr>
          <p:cNvSpPr txBox="1">
            <a:spLocks/>
          </p:cNvSpPr>
          <p:nvPr/>
        </p:nvSpPr>
        <p:spPr>
          <a:xfrm>
            <a:off x="228600" y="2158300"/>
            <a:ext cx="946785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How Involved Do you Feel in MSSNY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663A395C-3E33-EAA6-3212-865210EB9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856079"/>
              </p:ext>
            </p:extLst>
          </p:nvPr>
        </p:nvGraphicFramePr>
        <p:xfrm>
          <a:off x="-13080" y="530232"/>
          <a:ext cx="9588690" cy="16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CF1A3C72-DDB8-6D3F-555F-C3AA6D7A8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303720"/>
              </p:ext>
            </p:extLst>
          </p:nvPr>
        </p:nvGraphicFramePr>
        <p:xfrm>
          <a:off x="-31845" y="2401981"/>
          <a:ext cx="9588690" cy="172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4A2BEA1-B2A3-878A-7005-4F1E0FE96603}"/>
              </a:ext>
            </a:extLst>
          </p:cNvPr>
          <p:cNvSpPr txBox="1">
            <a:spLocks/>
          </p:cNvSpPr>
          <p:nvPr/>
        </p:nvSpPr>
        <p:spPr>
          <a:xfrm>
            <a:off x="152400" y="4746188"/>
            <a:ext cx="9448800" cy="43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Current Level of Involvement with MSSNY Compared to Desired Level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27D1BCF-9184-DFCB-6B88-3A1F3AFFE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793645"/>
              </p:ext>
            </p:extLst>
          </p:nvPr>
        </p:nvGraphicFramePr>
        <p:xfrm>
          <a:off x="76200" y="4989869"/>
          <a:ext cx="9588690" cy="172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65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Factors Preventing from Being More Involved, or to Drop/Never Join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011982"/>
              </p:ext>
            </p:extLst>
          </p:nvPr>
        </p:nvGraphicFramePr>
        <p:xfrm>
          <a:off x="26505" y="509529"/>
          <a:ext cx="9574696" cy="619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05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748" y="2928937"/>
            <a:ext cx="6198870" cy="2247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Rating 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MSSNY</a:t>
            </a:r>
            <a:endParaRPr lang="en-US" sz="49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669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0"/>
            <a:ext cx="920115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 &amp; Outcomes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2462D3-561F-4785-B14C-EF6A6B92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93137"/>
            <a:ext cx="8648458" cy="647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40005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Whorton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 Research designed and administered a survey for MSSNY December 1-23.</a:t>
            </a:r>
          </a:p>
          <a:p>
            <a:pPr marR="400050"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invitation was sent December 1, followed by reminders on December 7 and 13 among non-respondents, with separate notes sent to those who started but did not complete a survey. </a:t>
            </a:r>
          </a:p>
          <a:p>
            <a:pPr marR="400050"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a final reminder was sent through MSSNY’s email system on December 19 with a final deadline of December 23, although stragglers were accepted through December 29.</a:t>
            </a:r>
          </a:p>
          <a:p>
            <a:pPr marL="0" marR="400050" lv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R="40005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survey was initially sent to a population of 69,740 unique individuals, including 15,562 members; 2,554 medical students; 24,587 former members; and 27,037 professionals with no history of MSSNY membership.</a:t>
            </a:r>
          </a:p>
          <a:p>
            <a:pPr marR="40005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administration process, 1,074 individuals opted out of participation and 2,742 had undeliverable email addresses. </a:t>
            </a:r>
          </a:p>
          <a:p>
            <a:pPr marR="4000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final survey universe consisted of 66,187 individuals. A total of 2,003 individuals participated, for an overall response rate of 3.0%.</a:t>
            </a:r>
          </a:p>
          <a:p>
            <a:pPr marR="4000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number of steps were taken to maximize response, including use of a financial incentive, multiple reminders, and the use of MailChimp within MSSNY to ensure that there were no problems with the survey software’s transmission. </a:t>
            </a:r>
          </a:p>
          <a:p>
            <a:pPr marR="40005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total of 763 members responded and had a response rate of 5.1%. Other segments with progressively lower response rates included medical students (3.4%), former members (2.7%), and never-members (2.0%).</a:t>
            </a:r>
          </a:p>
          <a:p>
            <a:pPr marR="40005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response rates are low for an association survey, but overall results have a margin of error of +/- 3.53% at a 95% confidence level. </a:t>
            </a:r>
          </a:p>
        </p:txBody>
      </p:sp>
    </p:spTree>
    <p:extLst>
      <p:ext uri="{BB962C8B-B14F-4D97-AF65-F5344CB8AC3E}">
        <p14:creationId xmlns:p14="http://schemas.microsoft.com/office/powerpoint/2010/main" val="128983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Level of Agreement with Statements Regarding MSSNY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51173"/>
              </p:ext>
            </p:extLst>
          </p:nvPr>
        </p:nvGraphicFramePr>
        <p:xfrm>
          <a:off x="0" y="523938"/>
          <a:ext cx="9525000" cy="51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64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56AD22-AD29-4536-97FD-AE91E8CE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47615"/>
              </p:ext>
            </p:extLst>
          </p:nvPr>
        </p:nvGraphicFramePr>
        <p:xfrm>
          <a:off x="-2" y="509529"/>
          <a:ext cx="10210802" cy="497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38304A-D4F4-4182-9602-686AD8A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Comparison of Average Scores: Rating of Qualities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38536-7B40-3A7F-BF7C-C6B863A50DF6}"/>
              </a:ext>
            </a:extLst>
          </p:cNvPr>
          <p:cNvSpPr txBox="1"/>
          <p:nvPr/>
        </p:nvSpPr>
        <p:spPr>
          <a:xfrm>
            <a:off x="457200" y="55626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Rated on a 5-point scale where 5=“strongly agree” and 1=“strongly disagree” </a:t>
            </a:r>
          </a:p>
        </p:txBody>
      </p:sp>
    </p:spTree>
    <p:extLst>
      <p:ext uri="{BB962C8B-B14F-4D97-AF65-F5344CB8AC3E}">
        <p14:creationId xmlns:p14="http://schemas.microsoft.com/office/powerpoint/2010/main" val="135215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Services,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577784"/>
              </p:ext>
            </p:extLst>
          </p:nvPr>
        </p:nvGraphicFramePr>
        <p:xfrm>
          <a:off x="76200" y="523938"/>
          <a:ext cx="9448800" cy="32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35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Communications/Volunteering,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580136"/>
              </p:ext>
            </p:extLst>
          </p:nvPr>
        </p:nvGraphicFramePr>
        <p:xfrm>
          <a:off x="152400" y="523938"/>
          <a:ext cx="9296400" cy="38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13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</a:t>
            </a:r>
            <a: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 Purchasing/Discount Programs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997946"/>
              </p:ext>
            </p:extLst>
          </p:nvPr>
        </p:nvGraphicFramePr>
        <p:xfrm>
          <a:off x="152400" y="523938"/>
          <a:ext cx="9372600" cy="32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62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County Society, Other </a:t>
            </a:r>
            <a: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10109"/>
              </p:ext>
            </p:extLst>
          </p:nvPr>
        </p:nvGraphicFramePr>
        <p:xfrm>
          <a:off x="0" y="523938"/>
          <a:ext cx="9601200" cy="35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7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Services, Former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64592"/>
              </p:ext>
            </p:extLst>
          </p:nvPr>
        </p:nvGraphicFramePr>
        <p:xfrm>
          <a:off x="152400" y="523938"/>
          <a:ext cx="9372600" cy="32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E3AF8E1-9011-4599-90C1-EEA941E14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80729"/>
              </p:ext>
            </p:extLst>
          </p:nvPr>
        </p:nvGraphicFramePr>
        <p:xfrm>
          <a:off x="88641" y="4419600"/>
          <a:ext cx="9372600" cy="130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E4A60B1-1F32-EE65-591D-6177D74E8E4A}"/>
              </a:ext>
            </a:extLst>
          </p:cNvPr>
          <p:cNvSpPr txBox="1">
            <a:spLocks/>
          </p:cNvSpPr>
          <p:nvPr/>
        </p:nvSpPr>
        <p:spPr>
          <a:xfrm>
            <a:off x="228600" y="3932238"/>
            <a:ext cx="92964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Importance of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Group Purchasing/Discount Programs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Former Members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915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Communications/Volunteering, Former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448352"/>
              </p:ext>
            </p:extLst>
          </p:nvPr>
        </p:nvGraphicFramePr>
        <p:xfrm>
          <a:off x="0" y="523938"/>
          <a:ext cx="9525000" cy="38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616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Importance of County Society, Other </a:t>
            </a:r>
            <a: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, Former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11714"/>
              </p:ext>
            </p:extLst>
          </p:nvPr>
        </p:nvGraphicFramePr>
        <p:xfrm>
          <a:off x="152400" y="523938"/>
          <a:ext cx="9372600" cy="435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886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Satisfaction with Services,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29227"/>
              </p:ext>
            </p:extLst>
          </p:nvPr>
        </p:nvGraphicFramePr>
        <p:xfrm>
          <a:off x="0" y="523938"/>
          <a:ext cx="9525000" cy="374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363A6FA-824F-1100-3E23-480E7ED1A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14757"/>
              </p:ext>
            </p:extLst>
          </p:nvPr>
        </p:nvGraphicFramePr>
        <p:xfrm>
          <a:off x="114300" y="4774318"/>
          <a:ext cx="9372600" cy="199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0567168-9FFC-A752-73E6-759454614F02}"/>
              </a:ext>
            </a:extLst>
          </p:cNvPr>
          <p:cNvSpPr txBox="1">
            <a:spLocks/>
          </p:cNvSpPr>
          <p:nvPr/>
        </p:nvSpPr>
        <p:spPr>
          <a:xfrm>
            <a:off x="21515" y="4286956"/>
            <a:ext cx="92964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Satisfaction with </a:t>
            </a:r>
            <a:r>
              <a:rPr lang="en-US" sz="2600" b="1" dirty="0">
                <a:latin typeface="Calibri" panose="020F0502020204030204" pitchFamily="34" charset="0"/>
                <a:ea typeface="Times New Roman" panose="02020603050405020304" pitchFamily="18" charset="0"/>
              </a:rPr>
              <a:t>Group Purchasing/Discount Programs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, Members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5695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748" y="2928937"/>
            <a:ext cx="6198870" cy="2247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b="1" dirty="0">
                <a:solidFill>
                  <a:schemeClr val="tx1"/>
                </a:solidFill>
              </a:rPr>
              <a:t>Profile</a:t>
            </a:r>
            <a:br>
              <a:rPr lang="en-US" sz="4900" b="1" dirty="0">
                <a:solidFill>
                  <a:schemeClr val="tx1"/>
                </a:solidFill>
              </a:rPr>
            </a:br>
            <a:endParaRPr lang="en-US" sz="49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2731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Satisfaction with Communications/Volunteering,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139041"/>
              </p:ext>
            </p:extLst>
          </p:nvPr>
        </p:nvGraphicFramePr>
        <p:xfrm>
          <a:off x="152400" y="523938"/>
          <a:ext cx="9372600" cy="397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81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Satisfaction with County Society, Other </a:t>
            </a:r>
            <a: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,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631373"/>
              </p:ext>
            </p:extLst>
          </p:nvPr>
        </p:nvGraphicFramePr>
        <p:xfrm>
          <a:off x="76200" y="523938"/>
          <a:ext cx="9448800" cy="351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126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Satisfaction with Services, Former Members</a:t>
            </a:r>
            <a:endParaRPr lang="en-US" sz="26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82876"/>
              </p:ext>
            </p:extLst>
          </p:nvPr>
        </p:nvGraphicFramePr>
        <p:xfrm>
          <a:off x="114300" y="523938"/>
          <a:ext cx="9372600" cy="29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CB50887-1BF0-8A6A-7A7E-B4FDAFEE8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211657"/>
              </p:ext>
            </p:extLst>
          </p:nvPr>
        </p:nvGraphicFramePr>
        <p:xfrm>
          <a:off x="245633" y="4267200"/>
          <a:ext cx="9279367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7F0C86E-053E-88BE-E7B9-6D788527C665}"/>
              </a:ext>
            </a:extLst>
          </p:cNvPr>
          <p:cNvSpPr txBox="1">
            <a:spLocks/>
          </p:cNvSpPr>
          <p:nvPr/>
        </p:nvSpPr>
        <p:spPr>
          <a:xfrm>
            <a:off x="76200" y="3780734"/>
            <a:ext cx="9372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Satisfaction w/</a:t>
            </a:r>
            <a:r>
              <a:rPr lang="en-US" sz="2400" b="1">
                <a:latin typeface="Calibri" panose="020F0502020204030204" pitchFamily="34" charset="0"/>
                <a:ea typeface="Times New Roman" panose="02020603050405020304" pitchFamily="18" charset="0"/>
              </a:rPr>
              <a:t>Group Purchasing/Discount Programs</a:t>
            </a:r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, Former Members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054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Satisfaction with Communications/Volunteering, Former Members</a:t>
            </a:r>
            <a:endParaRPr lang="en-US" sz="25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96821"/>
              </p:ext>
            </p:extLst>
          </p:nvPr>
        </p:nvGraphicFramePr>
        <p:xfrm>
          <a:off x="152400" y="523938"/>
          <a:ext cx="9372600" cy="381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055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"/>
            <a:ext cx="9296400" cy="4873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Satisfaction with County Society/Other </a:t>
            </a:r>
            <a:r>
              <a:rPr lang="en-US" sz="2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, Former Members</a:t>
            </a:r>
            <a:endParaRPr lang="en-US" sz="2500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B93BDF-FA1F-4AF2-A484-67A150CE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449355"/>
              </p:ext>
            </p:extLst>
          </p:nvPr>
        </p:nvGraphicFramePr>
        <p:xfrm>
          <a:off x="152400" y="523938"/>
          <a:ext cx="9372600" cy="54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72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56AD22-AD29-4536-97FD-AE91E8CE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83126"/>
              </p:ext>
            </p:extLst>
          </p:nvPr>
        </p:nvGraphicFramePr>
        <p:xfrm>
          <a:off x="-76200" y="509529"/>
          <a:ext cx="10210802" cy="497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38304A-D4F4-4182-9602-686AD8A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Performance Gap: Services/Communications, Current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6042B-DB40-1989-F2C9-16E7275CB61B}"/>
              </a:ext>
            </a:extLst>
          </p:cNvPr>
          <p:cNvSpPr txBox="1"/>
          <p:nvPr/>
        </p:nvSpPr>
        <p:spPr>
          <a:xfrm>
            <a:off x="381000" y="5562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Rated on a 5-point scale where 5=“extremely important” or “extremely satisfied” and 1=“not important at all” strongly agree” or “very dissatisfied”</a:t>
            </a:r>
          </a:p>
        </p:txBody>
      </p:sp>
    </p:spTree>
    <p:extLst>
      <p:ext uri="{BB962C8B-B14F-4D97-AF65-F5344CB8AC3E}">
        <p14:creationId xmlns:p14="http://schemas.microsoft.com/office/powerpoint/2010/main" val="397868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56AD22-AD29-4536-97FD-AE91E8CE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14714"/>
              </p:ext>
            </p:extLst>
          </p:nvPr>
        </p:nvGraphicFramePr>
        <p:xfrm>
          <a:off x="-76200" y="509529"/>
          <a:ext cx="10210802" cy="497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38304A-D4F4-4182-9602-686AD8A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Performance Gaps: Services/Communications, Former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787AA-EB9E-74EC-AAC5-DE2413B5A61D}"/>
              </a:ext>
            </a:extLst>
          </p:cNvPr>
          <p:cNvSpPr txBox="1"/>
          <p:nvPr/>
        </p:nvSpPr>
        <p:spPr>
          <a:xfrm>
            <a:off x="381000" y="5562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Rated on a 5-point scale where 5=“extremely important” or “extremely satisfied” and 1=“not important at all” strongly agree” or “very dissatisfied”</a:t>
            </a:r>
          </a:p>
        </p:txBody>
      </p:sp>
    </p:spTree>
    <p:extLst>
      <p:ext uri="{BB962C8B-B14F-4D97-AF65-F5344CB8AC3E}">
        <p14:creationId xmlns:p14="http://schemas.microsoft.com/office/powerpoint/2010/main" val="3207991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56AD22-AD29-4536-97FD-AE91E8CE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35154"/>
              </p:ext>
            </p:extLst>
          </p:nvPr>
        </p:nvGraphicFramePr>
        <p:xfrm>
          <a:off x="-76200" y="509529"/>
          <a:ext cx="10058400" cy="512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38304A-D4F4-4182-9602-686AD8A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Performance Gap: Volunteering/County/Other, Current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A5905-C4C8-0914-86B0-41027E721FBE}"/>
              </a:ext>
            </a:extLst>
          </p:cNvPr>
          <p:cNvSpPr txBox="1"/>
          <p:nvPr/>
        </p:nvSpPr>
        <p:spPr>
          <a:xfrm>
            <a:off x="228600" y="5638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Rated on a 5-point scale where 5=“extremely important” or “extremely satisfied” and 1=“not important at all” strongly agree” or “very dissatisfied”</a:t>
            </a:r>
          </a:p>
        </p:txBody>
      </p:sp>
    </p:spTree>
    <p:extLst>
      <p:ext uri="{BB962C8B-B14F-4D97-AF65-F5344CB8AC3E}">
        <p14:creationId xmlns:p14="http://schemas.microsoft.com/office/powerpoint/2010/main" val="70194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56AD22-AD29-4536-97FD-AE91E8CE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568714"/>
              </p:ext>
            </p:extLst>
          </p:nvPr>
        </p:nvGraphicFramePr>
        <p:xfrm>
          <a:off x="-76200" y="509529"/>
          <a:ext cx="10210802" cy="451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38304A-D4F4-4182-9602-686AD8A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Performance Gap: Volunteering/County/Other, Former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66553-ACC7-2D4D-6361-DF1F7E2895F2}"/>
              </a:ext>
            </a:extLst>
          </p:cNvPr>
          <p:cNvSpPr txBox="1"/>
          <p:nvPr/>
        </p:nvSpPr>
        <p:spPr>
          <a:xfrm>
            <a:off x="304800" y="518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Rated on a 5-point scale where 5=“extremely important” or “extremely satisfied” and 1=“not important at all” strongly agree” or “very dissatisfied”</a:t>
            </a:r>
          </a:p>
        </p:txBody>
      </p:sp>
    </p:spTree>
    <p:extLst>
      <p:ext uri="{BB962C8B-B14F-4D97-AF65-F5344CB8AC3E}">
        <p14:creationId xmlns:p14="http://schemas.microsoft.com/office/powerpoint/2010/main" val="2580833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5AFD22-7B0B-4354-89EE-1256C90BA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28202"/>
              </p:ext>
            </p:extLst>
          </p:nvPr>
        </p:nvGraphicFramePr>
        <p:xfrm>
          <a:off x="166953" y="2201346"/>
          <a:ext cx="9289063" cy="336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A05905A-3DD6-417A-BB4C-A3E832F7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185"/>
            <a:ext cx="9622971" cy="3810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NPS: Likely to Recommend a Peer to Become an MSSNY Member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E5B807E-923E-49F0-9C68-36251B060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090817"/>
              </p:ext>
            </p:extLst>
          </p:nvPr>
        </p:nvGraphicFramePr>
        <p:xfrm>
          <a:off x="4773706" y="838200"/>
          <a:ext cx="6248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D9D9B7-2F61-DE60-D944-9790331CBA40}"/>
              </a:ext>
            </a:extLst>
          </p:cNvPr>
          <p:cNvSpPr txBox="1"/>
          <p:nvPr/>
        </p:nvSpPr>
        <p:spPr>
          <a:xfrm>
            <a:off x="1371600" y="1087905"/>
            <a:ext cx="5410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4000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Net Promoter Score is commonly used in corporate and associations to measure loyalty. </a:t>
            </a:r>
          </a:p>
          <a:p>
            <a:pPr marL="285750" marR="4000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Members indicated likelihood to recommend (not actual) on an 11-point scale. They are categorized as Promoters (9-10), Passive (7-8), or Detractors (6 or lower rating). </a:t>
            </a:r>
          </a:p>
          <a:p>
            <a:pPr marL="285750" marR="4000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</a:rPr>
              <a:t>The NPS is 19 for MSSNY, calculated by subtracting 27% Detractors from 46% Promoters, then multiplied by 100. </a:t>
            </a:r>
          </a:p>
          <a:p>
            <a:pPr marR="400050" fontAlgn="auto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4931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Membership Status &amp; Type of Member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EBD7479-170C-4E87-8952-37B08D876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66626"/>
              </p:ext>
            </p:extLst>
          </p:nvPr>
        </p:nvGraphicFramePr>
        <p:xfrm>
          <a:off x="76199" y="526589"/>
          <a:ext cx="9601201" cy="137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655226"/>
              </p:ext>
            </p:extLst>
          </p:nvPr>
        </p:nvGraphicFramePr>
        <p:xfrm>
          <a:off x="-36964" y="2133600"/>
          <a:ext cx="98275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900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5AFD22-7B0B-4354-89EE-1256C90BA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87831"/>
              </p:ext>
            </p:extLst>
          </p:nvPr>
        </p:nvGraphicFramePr>
        <p:xfrm>
          <a:off x="122770" y="2895600"/>
          <a:ext cx="9289063" cy="31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A05905A-3DD6-417A-BB4C-A3E832F7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" y="2595313"/>
            <a:ext cx="9622971" cy="381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Likely to Recommend MSSNY to Other Non-member Postdoc/Students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EE866B2-CE39-06BF-7F84-181D7ED60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57259"/>
              </p:ext>
            </p:extLst>
          </p:nvPr>
        </p:nvGraphicFramePr>
        <p:xfrm>
          <a:off x="-87086" y="230831"/>
          <a:ext cx="9753600" cy="201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A678CB8-5537-11D2-616E-830C1642EC23}"/>
              </a:ext>
            </a:extLst>
          </p:cNvPr>
          <p:cNvSpPr txBox="1">
            <a:spLocks/>
          </p:cNvSpPr>
          <p:nvPr/>
        </p:nvSpPr>
        <p:spPr>
          <a:xfrm>
            <a:off x="-44183" y="64765"/>
            <a:ext cx="9622971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Likely to Remain or Rejoin MSSNY, Next Five Years</a:t>
            </a:r>
          </a:p>
        </p:txBody>
      </p:sp>
    </p:spTree>
    <p:extLst>
      <p:ext uri="{BB962C8B-B14F-4D97-AF65-F5344CB8AC3E}">
        <p14:creationId xmlns:p14="http://schemas.microsoft.com/office/powerpoint/2010/main" val="886671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748" y="2928937"/>
            <a:ext cx="6198870" cy="2247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Readership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Preferences</a:t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>Interests</a:t>
            </a:r>
            <a:endParaRPr lang="en-US" sz="49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3749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05905A-3DD6-417A-BB4C-A3E832F7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4" y="3449008"/>
            <a:ext cx="9622971" cy="381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How Strongly you Prefer General Formats for Professional Learning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EE866B2-CE39-06BF-7F84-181D7ED60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377232"/>
              </p:ext>
            </p:extLst>
          </p:nvPr>
        </p:nvGraphicFramePr>
        <p:xfrm>
          <a:off x="-1044" y="592236"/>
          <a:ext cx="9602244" cy="18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A678CB8-5537-11D2-616E-830C1642EC23}"/>
              </a:ext>
            </a:extLst>
          </p:cNvPr>
          <p:cNvSpPr txBox="1">
            <a:spLocks/>
          </p:cNvSpPr>
          <p:nvPr/>
        </p:nvSpPr>
        <p:spPr>
          <a:xfrm>
            <a:off x="152400" y="229631"/>
            <a:ext cx="9622971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-17145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losely do you Read or Follow</a:t>
            </a:r>
            <a:endParaRPr lang="en-US" sz="2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7E2F6FF8-2BC6-B3F4-1C68-61B7D759F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523200"/>
              </p:ext>
            </p:extLst>
          </p:nvPr>
        </p:nvGraphicFramePr>
        <p:xfrm>
          <a:off x="14614" y="3810000"/>
          <a:ext cx="958658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8294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In what ways do you generally keep up with health care policy issues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986785"/>
              </p:ext>
            </p:extLst>
          </p:nvPr>
        </p:nvGraphicFramePr>
        <p:xfrm>
          <a:off x="76200" y="509529"/>
          <a:ext cx="9677399" cy="436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10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How you Generally Access MSSNY Information Online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705279-3137-90E0-22BF-E0D6F20E2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564441"/>
              </p:ext>
            </p:extLst>
          </p:nvPr>
        </p:nvGraphicFramePr>
        <p:xfrm>
          <a:off x="3124200" y="509529"/>
          <a:ext cx="8382000" cy="46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F252854-B24D-A31B-E642-375081FE4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190240"/>
              </p:ext>
            </p:extLst>
          </p:nvPr>
        </p:nvGraphicFramePr>
        <p:xfrm>
          <a:off x="-1600200" y="2286000"/>
          <a:ext cx="8382000" cy="46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B59A463-553E-400E-84F8-40A7E3148945}"/>
              </a:ext>
            </a:extLst>
          </p:cNvPr>
          <p:cNvSpPr txBox="1">
            <a:spLocks/>
          </p:cNvSpPr>
          <p:nvPr/>
        </p:nvSpPr>
        <p:spPr>
          <a:xfrm>
            <a:off x="4343400" y="5861109"/>
            <a:ext cx="470535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>
                <a:solidFill>
                  <a:schemeClr val="tx2">
                    <a:lumMod val="50000"/>
                  </a:schemeClr>
                </a:solidFill>
              </a:rPr>
              <a:t>Frequency of Engagement with MSSNY’s Social Media Posts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56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05905A-3DD6-417A-BB4C-A3E832F7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9" y="3355453"/>
            <a:ext cx="9622971" cy="381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Aware of Activities of MSSNY before Reading Survey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EE866B2-CE39-06BF-7F84-181D7ED60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33442"/>
              </p:ext>
            </p:extLst>
          </p:nvPr>
        </p:nvGraphicFramePr>
        <p:xfrm>
          <a:off x="-1044" y="592235"/>
          <a:ext cx="9602244" cy="245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A678CB8-5537-11D2-616E-830C1642EC23}"/>
              </a:ext>
            </a:extLst>
          </p:cNvPr>
          <p:cNvSpPr txBox="1">
            <a:spLocks/>
          </p:cNvSpPr>
          <p:nvPr/>
        </p:nvSpPr>
        <p:spPr>
          <a:xfrm>
            <a:off x="152400" y="229631"/>
            <a:ext cx="9622971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-17145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nterest Level in Services, Overall</a:t>
            </a:r>
            <a:endParaRPr lang="en-US" sz="2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7E2F6FF8-2BC6-B3F4-1C68-61B7D759F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29677"/>
              </p:ext>
            </p:extLst>
          </p:nvPr>
        </p:nvGraphicFramePr>
        <p:xfrm>
          <a:off x="6784" y="3736453"/>
          <a:ext cx="9586586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222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78A0874-3CD1-E6CE-E50C-32A61044A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0675"/>
              </p:ext>
            </p:extLst>
          </p:nvPr>
        </p:nvGraphicFramePr>
        <p:xfrm>
          <a:off x="1" y="514526"/>
          <a:ext cx="8915400" cy="344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2" y="27164"/>
            <a:ext cx="9448800" cy="487362"/>
          </a:xfrm>
        </p:spPr>
        <p:txBody>
          <a:bodyPr>
            <a:noAutofit/>
          </a:bodyPr>
          <a:lstStyle/>
          <a:p>
            <a:r>
              <a:rPr lang="en-US" sz="2450" b="1" dirty="0">
                <a:solidFill>
                  <a:schemeClr val="tx2">
                    <a:lumMod val="50000"/>
                  </a:schemeClr>
                </a:solidFill>
              </a:rPr>
              <a:t>Other Memberships Now or in Past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7B8BE7-245A-88C9-C5DA-028ABA3AB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452204"/>
              </p:ext>
            </p:extLst>
          </p:nvPr>
        </p:nvGraphicFramePr>
        <p:xfrm>
          <a:off x="4724400" y="2190926"/>
          <a:ext cx="6172200" cy="30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8AD068E-8E07-5B98-1AE8-6748C2115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178925"/>
              </p:ext>
            </p:extLst>
          </p:nvPr>
        </p:nvGraphicFramePr>
        <p:xfrm>
          <a:off x="102432" y="4953001"/>
          <a:ext cx="9574968" cy="184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9BD79DA-2310-F2F4-81FD-CE030045F02C}"/>
              </a:ext>
            </a:extLst>
          </p:cNvPr>
          <p:cNvSpPr txBox="1">
            <a:spLocks/>
          </p:cNvSpPr>
          <p:nvPr/>
        </p:nvSpPr>
        <p:spPr>
          <a:xfrm>
            <a:off x="327349" y="4514136"/>
            <a:ext cx="66294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50" b="1" dirty="0">
                <a:solidFill>
                  <a:schemeClr val="tx2">
                    <a:lumMod val="50000"/>
                  </a:schemeClr>
                </a:solidFill>
              </a:rPr>
              <a:t>Primary Professional Affiliation</a:t>
            </a:r>
          </a:p>
        </p:txBody>
      </p:sp>
    </p:spTree>
    <p:extLst>
      <p:ext uri="{BB962C8B-B14F-4D97-AF65-F5344CB8AC3E}">
        <p14:creationId xmlns:p14="http://schemas.microsoft.com/office/powerpoint/2010/main" val="831424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2" y="27164"/>
            <a:ext cx="9448800" cy="487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450" b="1" dirty="0">
                <a:solidFill>
                  <a:schemeClr val="tx2">
                    <a:lumMod val="50000"/>
                  </a:schemeClr>
                </a:solidFill>
              </a:rPr>
              <a:t>How you Generally Pay for Dues in MSSNY/Other Associations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7B8BE7-245A-88C9-C5DA-028ABA3AB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688817"/>
              </p:ext>
            </p:extLst>
          </p:nvPr>
        </p:nvGraphicFramePr>
        <p:xfrm>
          <a:off x="5029200" y="2194561"/>
          <a:ext cx="6172200" cy="30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9BD79DA-2310-F2F4-81FD-CE030045F02C}"/>
              </a:ext>
            </a:extLst>
          </p:cNvPr>
          <p:cNvSpPr txBox="1">
            <a:spLocks/>
          </p:cNvSpPr>
          <p:nvPr/>
        </p:nvSpPr>
        <p:spPr>
          <a:xfrm>
            <a:off x="327349" y="4514136"/>
            <a:ext cx="66294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5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AD5C6575-85B5-89CC-C676-46BAFF90E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733022"/>
              </p:ext>
            </p:extLst>
          </p:nvPr>
        </p:nvGraphicFramePr>
        <p:xfrm>
          <a:off x="77448" y="456273"/>
          <a:ext cx="9498768" cy="18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444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748" y="2928937"/>
            <a:ext cx="6198870" cy="2247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b="1" dirty="0">
                <a:solidFill>
                  <a:schemeClr val="tx1"/>
                </a:solidFill>
              </a:rPr>
              <a:t>End</a:t>
            </a:r>
            <a:br>
              <a:rPr lang="en-US" sz="4900" b="1" dirty="0">
                <a:solidFill>
                  <a:schemeClr val="tx1"/>
                </a:solidFill>
              </a:rPr>
            </a:br>
            <a:endParaRPr lang="en-US" sz="49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3966" y="3733800"/>
            <a:ext cx="6198870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90FBA-D92C-41D1-97C4-C51840BF0DA9}"/>
              </a:ext>
            </a:extLst>
          </p:cNvPr>
          <p:cNvSpPr txBox="1">
            <a:spLocks/>
          </p:cNvSpPr>
          <p:nvPr/>
        </p:nvSpPr>
        <p:spPr>
          <a:xfrm>
            <a:off x="873459" y="3462670"/>
            <a:ext cx="6198870" cy="224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11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Work Setting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17676"/>
              </p:ext>
            </p:extLst>
          </p:nvPr>
        </p:nvGraphicFramePr>
        <p:xfrm>
          <a:off x="26505" y="609600"/>
          <a:ext cx="95746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35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38100" y="152400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Current Ownership Stake in Practice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6360658-8463-FE92-BBC2-4B014D41DB14}"/>
              </a:ext>
            </a:extLst>
          </p:cNvPr>
          <p:cNvGraphicFramePr>
            <a:graphicFrameLocks/>
          </p:cNvGraphicFramePr>
          <p:nvPr/>
        </p:nvGraphicFramePr>
        <p:xfrm>
          <a:off x="-18197" y="525784"/>
          <a:ext cx="9588690" cy="13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A191ED6-191E-C2ED-7E65-02D90AAB0526}"/>
              </a:ext>
            </a:extLst>
          </p:cNvPr>
          <p:cNvSpPr txBox="1">
            <a:spLocks/>
          </p:cNvSpPr>
          <p:nvPr/>
        </p:nvSpPr>
        <p:spPr>
          <a:xfrm>
            <a:off x="38100" y="1948112"/>
            <a:ext cx="946785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Describe Employer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663A395C-3E33-EAA6-3212-865210EB93C8}"/>
              </a:ext>
            </a:extLst>
          </p:cNvPr>
          <p:cNvGraphicFramePr>
            <a:graphicFrameLocks/>
          </p:cNvGraphicFramePr>
          <p:nvPr/>
        </p:nvGraphicFramePr>
        <p:xfrm>
          <a:off x="0" y="2393112"/>
          <a:ext cx="9588690" cy="13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62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167"/>
            <a:ext cx="9448800" cy="4873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Changes in Practice, Past Five Years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54C0C3-CC18-F818-2FBD-75511D0AB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70329"/>
              </p:ext>
            </p:extLst>
          </p:nvPr>
        </p:nvGraphicFramePr>
        <p:xfrm>
          <a:off x="-57472" y="609600"/>
          <a:ext cx="9734872" cy="428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37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38100" y="152400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Metro Area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191ED6-191E-C2ED-7E65-02D90AAB0526}"/>
              </a:ext>
            </a:extLst>
          </p:cNvPr>
          <p:cNvSpPr txBox="1">
            <a:spLocks/>
          </p:cNvSpPr>
          <p:nvPr/>
        </p:nvSpPr>
        <p:spPr>
          <a:xfrm>
            <a:off x="142353" y="2149431"/>
            <a:ext cx="946785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Most Common Counties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663A395C-3E33-EAA6-3212-865210EB9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015398"/>
              </p:ext>
            </p:extLst>
          </p:nvPr>
        </p:nvGraphicFramePr>
        <p:xfrm>
          <a:off x="0" y="2393112"/>
          <a:ext cx="9588690" cy="153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461185FF-BCD9-5D70-483F-55A489198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376120"/>
              </p:ext>
            </p:extLst>
          </p:nvPr>
        </p:nvGraphicFramePr>
        <p:xfrm>
          <a:off x="-22320" y="520002"/>
          <a:ext cx="9588690" cy="153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8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D29C56-1222-873F-75FC-655FA709C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351315"/>
              </p:ext>
            </p:extLst>
          </p:nvPr>
        </p:nvGraphicFramePr>
        <p:xfrm>
          <a:off x="95250" y="677861"/>
          <a:ext cx="9391650" cy="290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D6D37F9-688B-47CD-7067-7B554E66C6C5}"/>
              </a:ext>
            </a:extLst>
          </p:cNvPr>
          <p:cNvSpPr txBox="1">
            <a:spLocks/>
          </p:cNvSpPr>
          <p:nvPr/>
        </p:nvSpPr>
        <p:spPr>
          <a:xfrm>
            <a:off x="38100" y="152400"/>
            <a:ext cx="9448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Personal History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42E6040-AB1C-924D-B288-E4844B969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50033"/>
              </p:ext>
            </p:extLst>
          </p:nvPr>
        </p:nvGraphicFramePr>
        <p:xfrm>
          <a:off x="90701" y="3733800"/>
          <a:ext cx="9391650" cy="30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80550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147716</TotalTime>
  <Words>941</Words>
  <Application>Microsoft Office PowerPoint</Application>
  <PresentationFormat>Custom</PresentationFormat>
  <Paragraphs>89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Candara</vt:lpstr>
      <vt:lpstr>Times New Roman</vt:lpstr>
      <vt:lpstr>Wingdings</vt:lpstr>
      <vt:lpstr>Composite</vt:lpstr>
      <vt:lpstr>Custom Design</vt:lpstr>
      <vt:lpstr>MSSNY 2022  Survey Findings </vt:lpstr>
      <vt:lpstr>Methods &amp; Outcomes</vt:lpstr>
      <vt:lpstr>Profile </vt:lpstr>
      <vt:lpstr>Membership Status &amp; Type of Member</vt:lpstr>
      <vt:lpstr>Work Setting</vt:lpstr>
      <vt:lpstr>PowerPoint Presentation</vt:lpstr>
      <vt:lpstr>Changes in Practice, Past Five Years</vt:lpstr>
      <vt:lpstr>PowerPoint Presentation</vt:lpstr>
      <vt:lpstr>PowerPoint Presentation</vt:lpstr>
      <vt:lpstr>PowerPoint Presentation</vt:lpstr>
      <vt:lpstr>PowerPoint Presentation</vt:lpstr>
      <vt:lpstr> Membership Activity</vt:lpstr>
      <vt:lpstr>Most Important Reasons why you Originally Joined MSSNY</vt:lpstr>
      <vt:lpstr>Single Most Important Reasons why you Hold/Held Membership</vt:lpstr>
      <vt:lpstr>Been Active in MSSNY Past Five Years, Current/Former Members</vt:lpstr>
      <vt:lpstr>Been Active in MSSNY Past Five Years, Never Members</vt:lpstr>
      <vt:lpstr>PowerPoint Presentation</vt:lpstr>
      <vt:lpstr>Factors Preventing from Being More Involved, or to Drop/Never Join</vt:lpstr>
      <vt:lpstr> Rating  MSSNY</vt:lpstr>
      <vt:lpstr>Level of Agreement with Statements Regarding MSSNY</vt:lpstr>
      <vt:lpstr>Comparison of Average Scores: Rating of Qualities</vt:lpstr>
      <vt:lpstr>Importance of Services, Members</vt:lpstr>
      <vt:lpstr>Importance of Communications/Volunteering, Members</vt:lpstr>
      <vt:lpstr>Importance of Group Purchasing/Discount Programs, Members</vt:lpstr>
      <vt:lpstr>Importance of County Society, Other Programs, Members</vt:lpstr>
      <vt:lpstr>Importance of Services, Former Members</vt:lpstr>
      <vt:lpstr>Importance of Communications/Volunteering, Former Members</vt:lpstr>
      <vt:lpstr>Importance of County Society, Other Programs, Former Members</vt:lpstr>
      <vt:lpstr>Satisfaction with Services, Members</vt:lpstr>
      <vt:lpstr>Satisfaction with Communications/Volunteering, Members</vt:lpstr>
      <vt:lpstr>Satisfaction with County Society, Other Programs, Members</vt:lpstr>
      <vt:lpstr>Satisfaction with Services, Former Members</vt:lpstr>
      <vt:lpstr>Satisfaction with Communications/Volunteering, Former Members</vt:lpstr>
      <vt:lpstr>Satisfaction with County Society/Other Programs, Former Members</vt:lpstr>
      <vt:lpstr>Performance Gap: Services/Communications, Current Members</vt:lpstr>
      <vt:lpstr>Performance Gaps: Services/Communications, Former Members</vt:lpstr>
      <vt:lpstr>Performance Gap: Volunteering/County/Other, Current Members</vt:lpstr>
      <vt:lpstr>Performance Gap: Volunteering/County/Other, Former Members</vt:lpstr>
      <vt:lpstr>NPS: Likely to Recommend a Peer to Become an MSSNY Member</vt:lpstr>
      <vt:lpstr>Likely to Recommend MSSNY to Other Non-member Postdoc/Students</vt:lpstr>
      <vt:lpstr> Readership Preferences Interests</vt:lpstr>
      <vt:lpstr>How Strongly you Prefer General Formats for Professional Learning</vt:lpstr>
      <vt:lpstr>In what ways do you generally keep up with health care policy issues</vt:lpstr>
      <vt:lpstr>How you Generally Access MSSNY Information Online</vt:lpstr>
      <vt:lpstr>Aware of Activities of MSSNY before Reading Survey</vt:lpstr>
      <vt:lpstr>Other Memberships Now or in Past</vt:lpstr>
      <vt:lpstr>How you Generally Pay for Dues in MSSNY/Other Associations</vt:lpstr>
      <vt:lpstr>End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Troy Oechsner</cp:lastModifiedBy>
  <cp:revision>1706</cp:revision>
  <dcterms:created xsi:type="dcterms:W3CDTF">2011-01-11T19:12:42Z</dcterms:created>
  <dcterms:modified xsi:type="dcterms:W3CDTF">2023-01-18T12:23:20Z</dcterms:modified>
</cp:coreProperties>
</file>